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4"/>
  </p:sldMasterIdLst>
  <p:notesMasterIdLst>
    <p:notesMasterId r:id="rId19"/>
  </p:notesMasterIdLst>
  <p:handoutMasterIdLst>
    <p:handoutMasterId r:id="rId20"/>
  </p:handoutMasterIdLst>
  <p:sldIdLst>
    <p:sldId id="1519" r:id="rId5"/>
    <p:sldId id="1524" r:id="rId6"/>
    <p:sldId id="1517" r:id="rId7"/>
    <p:sldId id="1526" r:id="rId8"/>
    <p:sldId id="1525" r:id="rId9"/>
    <p:sldId id="1527" r:id="rId10"/>
    <p:sldId id="1529" r:id="rId11"/>
    <p:sldId id="1531" r:id="rId12"/>
    <p:sldId id="1530" r:id="rId13"/>
    <p:sldId id="1528" r:id="rId14"/>
    <p:sldId id="1532" r:id="rId15"/>
    <p:sldId id="1533" r:id="rId16"/>
    <p:sldId id="1534" r:id="rId17"/>
    <p:sldId id="151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37961-2985-F5A0-383B-8FE4C6F7FFA8}" v="792" dt="2025-06-29T18:11:57.005"/>
    <p1510:client id="{B00E57A6-0CD1-F58D-BEA1-05D6C65FD365}" v="871" dt="2025-06-28T18:55:36.366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0"/>
    <p:restoredTop sz="94682"/>
  </p:normalViewPr>
  <p:slideViewPr>
    <p:cSldViewPr snapToGrid="0">
      <p:cViewPr>
        <p:scale>
          <a:sx n="100" d="100"/>
          <a:sy n="100" d="100"/>
        </p:scale>
        <p:origin x="58" y="-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day, my name is Radu </a:t>
            </a:r>
            <a:r>
              <a:rPr lang="en-US" dirty="0" err="1"/>
              <a:t>Sielecki</a:t>
            </a:r>
            <a:r>
              <a:rPr lang="en-US" dirty="0"/>
              <a:t>.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/>
              <a:t>My dissertation project is: "</a:t>
            </a:r>
            <a:r>
              <a:rPr lang="en-US" dirty="0">
                <a:solidFill>
                  <a:srgbClr val="0D0D0D"/>
                </a:solidFill>
              </a:rPr>
              <a:t>Generative AI –Generation of Procedural </a:t>
            </a:r>
            <a:r>
              <a:rPr lang="en-US" dirty="0" err="1">
                <a:solidFill>
                  <a:srgbClr val="0D0D0D"/>
                </a:solidFill>
              </a:rPr>
              <a:t>Storiesand</a:t>
            </a:r>
            <a:r>
              <a:rPr lang="en-US" dirty="0">
                <a:solidFill>
                  <a:srgbClr val="0D0D0D"/>
                </a:solidFill>
              </a:rPr>
              <a:t>/or for Computer Games Using Prompts"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>
                <a:solidFill>
                  <a:srgbClr val="0D0D0D"/>
                </a:solidFill>
              </a:rPr>
              <a:t>In my paper I have explored how modern AI, particularly Large Language Models, can simulate dynamic storytelling in games – with characters that remember, reason and evolve through dialogue.</a:t>
            </a:r>
            <a:endParaRPr lang="en-US" dirty="0">
              <a:solidFill>
                <a:srgbClr val="444444"/>
              </a:solidFill>
            </a:endParaRPr>
          </a:p>
          <a:p>
            <a:endParaRPr lang="en-US" dirty="0">
              <a:solidFill>
                <a:srgbClr val="444444"/>
              </a:solidFill>
            </a:endParaRPr>
          </a:p>
          <a:p>
            <a:endParaRPr lang="en-US" dirty="0">
              <a:solidFill>
                <a:srgbClr val="444444"/>
              </a:solidFill>
            </a:endParaRPr>
          </a:p>
          <a:p>
            <a:endParaRPr lang="en-US" dirty="0">
              <a:solidFill>
                <a:srgbClr val="444444"/>
              </a:solidFill>
            </a:endParaRP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444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core idea of this project is to simulate conversations between AI Agents (NPCs) who have their own personalities, memories and goals.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/>
              <a:t>These NPCs should respond to world events changes and to each other in a way that creates a seemingly natural experience and an emergent narrative.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/>
              <a:t>This would be especially useful for RPGs or narrative driven games where the NPCs dialogue could adapt in real time to the players previous or current actions or environment changes.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/>
              <a:t>By enriching dialogue with AI, we can create game worlds where NPCs don’t just repeat pre-written lines — they react, remember, and evolve thus makes the world feel alive and responsive.</a:t>
            </a:r>
            <a:endParaRPr lang="en-US" dirty="0">
              <a:solidFill>
                <a:srgbClr val="444444"/>
              </a:solidFill>
            </a:endParaRPr>
          </a:p>
          <a:p>
            <a:endParaRPr lang="en-US" dirty="0">
              <a:latin typeface="Aptos"/>
              <a:ea typeface="Calibri"/>
              <a:cs typeface="Calibri"/>
            </a:endParaRPr>
          </a:p>
          <a:p>
            <a:r>
              <a:rPr lang="en-US" dirty="0">
                <a:latin typeface="Aptos"/>
                <a:ea typeface="Calibri"/>
                <a:cs typeface="Calibri"/>
              </a:rPr>
              <a:t>On the screen we can see an example of characters reacting to a world state update.</a:t>
            </a:r>
          </a:p>
          <a:p>
            <a:endParaRPr lang="en-US" dirty="0">
              <a:ea typeface="Calibri"/>
            </a:endParaRPr>
          </a:p>
          <a:p>
            <a:r>
              <a:rPr lang="en-US" dirty="0">
                <a:latin typeface="Aptos"/>
                <a:ea typeface="Calibri"/>
                <a:cs typeface="Calibri"/>
              </a:rPr>
              <a:t>In the slide we have an example of how the characters react to a world state update. ('Elena finds a trace of Oleander in the empty wine bottle, confirmed by a traveling apothecary among the guests ')</a:t>
            </a:r>
          </a:p>
          <a:p>
            <a:r>
              <a:rPr lang="en-US" dirty="0">
                <a:latin typeface="Aptos"/>
                <a:ea typeface="Calibri"/>
                <a:cs typeface="Calibri"/>
              </a:rPr>
              <a:t>In the RAG knowledge base every character knows that that Oleander is poisonous. And the comment "Can't you see... we've already found evidence of poisoning" from Elena is a strong evidence of RAG usage</a:t>
            </a:r>
          </a:p>
          <a:p>
            <a:r>
              <a:rPr lang="en-US" dirty="0">
                <a:latin typeface="Aptos"/>
                <a:ea typeface="Calibri"/>
                <a:cs typeface="Calibri"/>
              </a:rPr>
              <a:t>Furthermore Cassian accused Alaric of knowing more than he let on because in </a:t>
            </a:r>
            <a:r>
              <a:rPr lang="en-US" dirty="0" err="1">
                <a:latin typeface="Aptos"/>
                <a:ea typeface="Calibri"/>
                <a:cs typeface="Calibri"/>
              </a:rPr>
              <a:t>Cassians</a:t>
            </a:r>
            <a:r>
              <a:rPr lang="en-US" dirty="0">
                <a:latin typeface="Aptos"/>
                <a:ea typeface="Calibri"/>
                <a:cs typeface="Calibri"/>
              </a:rPr>
              <a:t> memory</a:t>
            </a:r>
            <a:r>
              <a:rPr lang="en-US" dirty="0">
                <a:solidFill>
                  <a:srgbClr val="000000"/>
                </a:solidFill>
                <a:ea typeface="Calibri"/>
              </a:rPr>
              <a:t> </a:t>
            </a:r>
            <a:r>
              <a:rPr lang="en-US" dirty="0">
                <a:latin typeface="Aptos"/>
                <a:ea typeface="Calibri"/>
                <a:cs typeface="Calibri"/>
              </a:rPr>
              <a:t>'He remembers seeing Oleander in the garden.' from the character initialization </a:t>
            </a:r>
          </a:p>
          <a:p>
            <a:endParaRPr lang="en-US" dirty="0">
              <a:ea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28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The system is build in Python and uses a modular architecture: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A simple RAG engine that . I used the RAG engine to store the world related knowledge or something  that you could also refer as common knowledge.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Each Agent ('Character') is powered by a Large Language Model (</a:t>
            </a:r>
            <a:r>
              <a:rPr lang="en-US" dirty="0" err="1">
                <a:latin typeface="Calibri"/>
                <a:ea typeface="Calibri"/>
                <a:cs typeface="Calibri"/>
              </a:rPr>
              <a:t>LLama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Deepseek</a:t>
            </a:r>
            <a:r>
              <a:rPr lang="en-US" dirty="0">
                <a:latin typeface="Calibri"/>
                <a:ea typeface="Calibri"/>
                <a:cs typeface="Calibri"/>
              </a:rPr>
              <a:t>, Gemini or Gemma), running locally on </a:t>
            </a:r>
            <a:r>
              <a:rPr lang="en-US" dirty="0" err="1">
                <a:latin typeface="Calibri"/>
                <a:ea typeface="Calibri"/>
                <a:cs typeface="Calibri"/>
              </a:rPr>
              <a:t>Ollama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  <a:endParaRPr lang="en-US"/>
          </a:p>
          <a:p>
            <a:r>
              <a:rPr lang="en-US" dirty="0"/>
              <a:t>Each agent has a custom-built prompt, composed of:</a:t>
            </a:r>
          </a:p>
          <a:p>
            <a:r>
              <a:rPr lang="en-US" dirty="0"/>
              <a:t>Goal  gives narrative direction (e.g., deflect blame, reveal truth)</a:t>
            </a:r>
          </a:p>
          <a:p>
            <a:r>
              <a:rPr lang="en-US" dirty="0"/>
              <a:t>Personality determines the tone and style of the characters response.</a:t>
            </a:r>
          </a:p>
          <a:p>
            <a:r>
              <a:rPr lang="en-US" dirty="0"/>
              <a:t>world state anchors them in the current event (e.g., don’t sound cheerful after someone dies)</a:t>
            </a:r>
          </a:p>
          <a:p>
            <a:r>
              <a:rPr lang="en-US" dirty="0"/>
              <a:t>memory – holds past interactions and observations (e.g., "Cassian warned me about the wine"). Also at each character creation you can add character specific memories.</a:t>
            </a:r>
          </a:p>
          <a:p>
            <a:r>
              <a:rPr lang="en-US" dirty="0"/>
              <a:t>Retrieved facts from the RAG engine – injects world relevant information ('Such as that Oleander in large quantities is poisonous for example') .General knowledge, things that everyone from the scenario should know</a:t>
            </a:r>
          </a:p>
          <a:p>
            <a:endParaRPr lang="en-US" dirty="0"/>
          </a:p>
          <a:p>
            <a:r>
              <a:rPr lang="en-US" dirty="0"/>
              <a:t>A Turn Engine that manages the conversation flow — determining who speaks, when, and with what context. Through the turn engine you also update the world states and maintain the scenarios history.</a:t>
            </a:r>
          </a:p>
          <a:p>
            <a:endParaRPr lang="en-US" dirty="0"/>
          </a:p>
          <a:p>
            <a:r>
              <a:rPr lang="en-US" dirty="0"/>
              <a:t>Finally there is a Dialogue Metrics Logger integrated into the turn engine that analyses the Agents responses in real time and outputs objective metrics about the response.</a:t>
            </a:r>
          </a:p>
          <a:p>
            <a:endParaRPr lang="en-US" dirty="0"/>
          </a:p>
          <a:p>
            <a:r>
              <a:rPr lang="en-US" dirty="0"/>
              <a:t>Together, these modules simulate agents that talk, remember, and adapt based on the situation — allowing for complex, responsive dialogue between AI-controlled characters.</a:t>
            </a:r>
          </a:p>
          <a:p>
            <a:endParaRPr lang="en-US" dirty="0"/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81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technical side, I implemented a multi-agent simulations with embedded personality, goals and memory.</a:t>
            </a:r>
            <a:endParaRPr lang="en-US" dirty="0">
              <a:solidFill>
                <a:srgbClr val="444444"/>
              </a:solidFill>
            </a:endParaRPr>
          </a:p>
          <a:p>
            <a:endParaRPr lang="en-US" dirty="0">
              <a:solidFill>
                <a:srgbClr val="444444"/>
              </a:solidFill>
            </a:endParaRPr>
          </a:p>
          <a:p>
            <a:r>
              <a:rPr lang="en-US" dirty="0"/>
              <a:t>I also build a scoring system to measure objective metrics about the LLM response such as: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/>
              <a:t>(Coherence, World Changes Reactivity, Memory Utilization, Dialogue Diversity, RAG Precision)</a:t>
            </a:r>
            <a:endParaRPr lang="en-US" dirty="0">
              <a:solidFill>
                <a:srgbClr val="444444"/>
              </a:solidFill>
            </a:endParaRPr>
          </a:p>
          <a:p>
            <a:endParaRPr lang="en-US" dirty="0">
              <a:solidFill>
                <a:srgbClr val="444444"/>
              </a:solidFill>
            </a:endParaRPr>
          </a:p>
          <a:p>
            <a:r>
              <a:rPr lang="en-US" dirty="0"/>
              <a:t>On the narrative side, I designed scenarios where could test a various range of emotions (Emotional Tension, Environmental Surprise, Ambiguous Moral Choice and Conflict Resolution)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/>
              <a:t>The goal of these scenarios was to observe whether the agents behave consistently with their character or if certain setups cause them to act irrationally or out of character.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16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development, several challenges emerged that affected both the technical and narrative quality of the system.</a:t>
            </a:r>
          </a:p>
          <a:p>
            <a:r>
              <a:rPr lang="en-US" dirty="0"/>
              <a:t>The biggest challenge was prompt tuning , getting the AI characters to maintain consistent behavior.</a:t>
            </a:r>
            <a:br>
              <a:rPr lang="en-US" dirty="0">
                <a:cs typeface="+mn-lt"/>
              </a:rPr>
            </a:br>
            <a:r>
              <a:rPr lang="en-US" dirty="0"/>
              <a:t>In early versions, agents would frequently hallucinate, even inventing entirely new characters and speaking from multiple perspectives within a single response.</a:t>
            </a:r>
            <a:endParaRPr lang="en-US"/>
          </a:p>
          <a:p>
            <a:r>
              <a:rPr lang="en-US" dirty="0"/>
              <a:t>Another issue was the lack of response structure.</a:t>
            </a:r>
            <a:br>
              <a:rPr lang="en-US" dirty="0">
                <a:cs typeface="+mn-lt"/>
              </a:rPr>
            </a:br>
            <a:r>
              <a:rPr lang="en-US" dirty="0"/>
              <a:t>As the dialogue progressed, responses became increasingly long and unfocused, which also led to higher latency during simulation.</a:t>
            </a:r>
          </a:p>
          <a:p>
            <a:endParaRPr lang="en-US" dirty="0"/>
          </a:p>
          <a:p>
            <a:r>
              <a:rPr lang="en-US" dirty="0"/>
              <a:t>I also found that the agents alone don't proactively drive the story, they mostly react.</a:t>
            </a:r>
            <a:br>
              <a:rPr lang="en-US" dirty="0">
                <a:cs typeface="+mn-lt"/>
              </a:rPr>
            </a:br>
            <a:r>
              <a:rPr lang="en-US" dirty="0"/>
              <a:t>Without frequent world state updates, the dialogue would lose momentum, becoming repetitive or flat.</a:t>
            </a:r>
            <a:br>
              <a:rPr lang="en-US" dirty="0">
                <a:cs typeface="+mn-lt"/>
              </a:rPr>
            </a:br>
            <a:r>
              <a:rPr lang="en-US" dirty="0"/>
              <a:t>This made world modeling a critical and ongoing design task.</a:t>
            </a:r>
          </a:p>
          <a:p>
            <a:endParaRPr lang="en-US" dirty="0"/>
          </a:p>
          <a:p>
            <a:r>
              <a:rPr lang="en-US" dirty="0"/>
              <a:t>And finally, running models locally came with limitations.</a:t>
            </a:r>
            <a:br>
              <a:rPr lang="en-US" dirty="0">
                <a:cs typeface="+mn-lt"/>
              </a:rPr>
            </a:br>
            <a:r>
              <a:rPr lang="en-US" dirty="0"/>
              <a:t>I was restricted in which LLMs I could test due to hardware constraints — particularly with newer, larger models.</a:t>
            </a:r>
          </a:p>
          <a:p>
            <a:endParaRPr lang="en-US" dirty="0">
              <a:latin typeface="Aptos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01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project demonstrates how Generative AI can be used to create dynamic, procedural narratives through memory-driven, context-aware agents.</a:t>
            </a:r>
          </a:p>
          <a:p>
            <a:br>
              <a:rPr lang="en-US" dirty="0">
                <a:cs typeface="+mn-lt"/>
              </a:rPr>
            </a:br>
            <a:r>
              <a:rPr lang="en-US" dirty="0"/>
              <a:t>By combining world knowledge, character memory, and personality-based goals, we can simulate dialogue that is not only reactive but also rich in narrative depth.</a:t>
            </a:r>
          </a:p>
          <a:p>
            <a:endParaRPr lang="en-US" dirty="0"/>
          </a:p>
          <a:p>
            <a:r>
              <a:rPr lang="en-US" dirty="0"/>
              <a:t>An important insight from this project is that agents do not inherently push the story forward — instead, they respond to external changes such as world state updates.</a:t>
            </a:r>
          </a:p>
          <a:p>
            <a:r>
              <a:rPr lang="en-US" dirty="0"/>
              <a:t>This highlights the importance of narrative scaffolding: to maintain momentum, the environment must evolve in meaningful ways that the agents can interpret and react to.</a:t>
            </a:r>
          </a:p>
          <a:p>
            <a:r>
              <a:rPr lang="en-US" dirty="0"/>
              <a:t>One possible future direction would be to limit agent responses to a set of predefined options, allowing them to choose the most fitting one based on memory and goals.</a:t>
            </a:r>
            <a:br>
              <a:rPr lang="en-US" dirty="0">
                <a:cs typeface="+mn-lt"/>
              </a:rPr>
            </a:br>
            <a:r>
              <a:rPr lang="en-US" dirty="0"/>
              <a:t> Additionally, introducing a separate orchestration agent could help decide how the story should progress after each decision, acting as a high-level narrator or director.</a:t>
            </a:r>
          </a:p>
          <a:p>
            <a:r>
              <a:rPr lang="en-US" dirty="0"/>
              <a:t>Despite challenges like prompt tuning and hallucinations, this system shows promising potential for building immersive, reactive storytelling in games and simulations.</a:t>
            </a:r>
          </a:p>
          <a:p>
            <a:r>
              <a:rPr lang="en-US" dirty="0"/>
              <a:t>Thank you for your attention. If there are any questions?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0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5109526"/>
            <a:ext cx="10923936" cy="641279"/>
          </a:xfrm>
        </p:spPr>
        <p:txBody>
          <a:bodyPr anchor="b">
            <a:noAutofit/>
          </a:bodyPr>
          <a:lstStyle>
            <a:lvl1pPr algn="l">
              <a:defRPr sz="5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CDE85611-F29A-5B31-8523-08B6A1185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5811724"/>
            <a:ext cx="10923936" cy="40929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 t="-40" b="-40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00589" y="6212217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7524BB-F0A6-4140-A8AB-1C8A7E34AB03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09325" y="6221013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80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6B776E-6B5A-7A46-8B8E-813D56D56564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05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06B776E-6B5A-7A46-8B8E-813D56D56564}" type="datetime1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5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2613336"/>
          </a:xfrm>
        </p:spPr>
        <p:txBody>
          <a:bodyPr anchor="b">
            <a:noAutofit/>
          </a:bodyPr>
          <a:lstStyle>
            <a:lvl1pPr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F2758A-C3D6-E84B-B3E9-757EFEF52D55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3996050"/>
            <a:ext cx="5652464" cy="222695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EE8CE2C-7AFC-E265-19EB-F76884D599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3095" y="630936"/>
            <a:ext cx="4714870" cy="5592064"/>
          </a:xfrm>
          <a:blipFill dpi="0" rotWithShape="1">
            <a:blip r:embed="rId2">
              <a:alphaModFix amt="60000"/>
            </a:blip>
            <a:srcRect/>
            <a:stretch>
              <a:fillRect l="-40" r="-40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7910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001715"/>
            <a:ext cx="4663440" cy="2241233"/>
          </a:xfrm>
        </p:spPr>
        <p:txBody>
          <a:bodyPr anchor="t">
            <a:no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7112" y="0"/>
            <a:ext cx="914400" cy="630936"/>
          </a:xfrm>
        </p:spPr>
        <p:txBody>
          <a:bodyPr/>
          <a:lstStyle/>
          <a:p>
            <a:fld id="{1EEECD8D-53A7-3A4F-8909-5ECB0FEF37FB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3623950"/>
            <a:ext cx="4663440" cy="2539106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571500" indent="-342900">
              <a:buFont typeface="+mj-lt"/>
              <a:buAutoNum type="arabicPeriod"/>
              <a:defRPr sz="1800">
                <a:solidFill>
                  <a:schemeClr val="bg1"/>
                </a:solidFill>
              </a:defRPr>
            </a:lvl2pPr>
            <a:lvl3pPr marL="800100" indent="-342900">
              <a:buFont typeface="+mj-lt"/>
              <a:buAutoNum type="arabicPeriod"/>
              <a:defRPr sz="1600">
                <a:solidFill>
                  <a:schemeClr val="bg1"/>
                </a:solidFill>
              </a:defRPr>
            </a:lvl3pPr>
            <a:lvl4pPr marL="10287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7243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129475"/>
            <a:ext cx="4719430" cy="2599051"/>
          </a:xfrm>
        </p:spPr>
        <p:txBody>
          <a:bodyPr>
            <a:no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E3B5C-D099-9543-A57D-129299D311F4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158283" cy="259905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89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748474"/>
            <a:ext cx="4328498" cy="3726812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DB5BF-28B0-5C4D-A64A-E611B8C77204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748473"/>
            <a:ext cx="6209053" cy="3726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917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381759"/>
            <a:ext cx="4347849" cy="4841241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B860-5E2A-1340-A6D3-E276E55F2222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381759"/>
            <a:ext cx="6209054" cy="484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1288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001715"/>
            <a:ext cx="4347850" cy="4855526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6C7A-4B29-7743-AB3A-5EEF28262A7C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001715"/>
            <a:ext cx="6209053" cy="4855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1574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2" y="1001715"/>
            <a:ext cx="3385529" cy="5221285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6AE1-158D-A74A-A5C8-25E57C484C69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5935" y="1001715"/>
            <a:ext cx="7152029" cy="5221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73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127760"/>
          </a:xfrm>
        </p:spPr>
        <p:txBody>
          <a:bodyPr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1EC562-4E50-D34B-8F39-5DD0D018EB66}" type="datetime1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495234"/>
            <a:ext cx="10923935" cy="37277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785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000" u="sng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/>
          <a:p>
            <a:fld id="{7E574385-C0BA-734A-92FC-17834D8EB701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8481400" cy="1484254"/>
          </a:xfrm>
        </p:spPr>
        <p:txBody>
          <a:bodyPr anchor="t">
            <a:no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5DD5-92AA-6440-87DE-277C532BE8AC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2877190"/>
            <a:ext cx="8481400" cy="334581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bg1"/>
                </a:solidFill>
              </a:defRPr>
            </a:lvl1pPr>
            <a:lvl2pPr marL="685800" indent="-45720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00100" indent="-342900">
              <a:buFont typeface="+mj-lt"/>
              <a:buAutoNum type="arabicPeriod"/>
              <a:defRPr sz="1800">
                <a:solidFill>
                  <a:schemeClr val="bg1"/>
                </a:solidFill>
              </a:defRPr>
            </a:lvl3pPr>
            <a:lvl4pPr marL="1028700" indent="-342900">
              <a:buFont typeface="+mj-lt"/>
              <a:buAutoNum type="arabicPeriod"/>
              <a:defRPr sz="1600">
                <a:solidFill>
                  <a:schemeClr val="bg1"/>
                </a:solidFill>
              </a:defRPr>
            </a:lvl4pPr>
            <a:lvl5pPr marL="12573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0827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11" y="1001714"/>
            <a:ext cx="6209053" cy="1122374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43096" y="0"/>
            <a:ext cx="282891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/>
          <a:p>
            <a:fld id="{33C78A78-9BD4-2540-9BAB-27AD9352B454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90490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2496189"/>
            <a:ext cx="6209053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53857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209066" cy="1121419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8134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59766" y="0"/>
            <a:ext cx="896113" cy="630936"/>
          </a:xfrm>
        </p:spPr>
        <p:txBody>
          <a:bodyPr/>
          <a:lstStyle/>
          <a:p>
            <a:fld id="{6B5BCBD1-B884-5B4C-ACE8-81AA2A39E888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70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209066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2823" y="0"/>
            <a:ext cx="492917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77176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936" y="1001714"/>
            <a:ext cx="7152028" cy="1122374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1954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71664" y="0"/>
            <a:ext cx="2800349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/>
          <a:p>
            <a:fld id="{B561CBF7-6530-194B-9FC2-12E7E7738880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2496189"/>
            <a:ext cx="7152028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92636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587506" cy="1112519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595451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77059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48478" y="0"/>
            <a:ext cx="914400" cy="630936"/>
          </a:xfrm>
        </p:spPr>
        <p:txBody>
          <a:bodyPr/>
          <a:lstStyle/>
          <a:p>
            <a:fld id="{3FA5E271-D672-F147-B371-ABF5E56F00EC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69" y="0"/>
            <a:ext cx="548641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2454" y="0"/>
            <a:ext cx="401954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84573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9803"/>
            <a:ext cx="4714869" cy="1109672"/>
          </a:xfrm>
        </p:spPr>
        <p:txBody>
          <a:bodyPr anchor="t"/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0581" y="0"/>
            <a:ext cx="91440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79DE5A-E0D1-2647-9D82-FBDAE5DFB807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3095" y="2514279"/>
            <a:ext cx="4714869" cy="37087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0043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4714881" cy="1108746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515204"/>
            <a:ext cx="4714881" cy="3707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190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69D102-A2FD-8743-85DB-14F8D0C32AC3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33333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 anchor="b"/>
          <a:lstStyle>
            <a:lvl1pPr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237" y="0"/>
            <a:ext cx="283687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7910" y="0"/>
            <a:ext cx="92708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FA9F1854-4AF0-ED49-AE83-182A816927B5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630936"/>
            <a:ext cx="5652469" cy="5592063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61021" y="2496190"/>
            <a:ext cx="4696943" cy="37268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390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4714880" cy="1121417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E8F57D1-DD5E-4E44-98C5-7D5639D55A57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69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2495233"/>
            <a:ext cx="4736136" cy="37277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85649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5" y="992921"/>
            <a:ext cx="3385510" cy="1117539"/>
          </a:xfrm>
        </p:spPr>
        <p:txBody>
          <a:bodyPr anchor="t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72455" y="0"/>
            <a:ext cx="1735843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911643" y="0"/>
            <a:ext cx="700007" cy="630936"/>
          </a:xfrm>
        </p:spPr>
        <p:txBody>
          <a:bodyPr/>
          <a:lstStyle/>
          <a:p>
            <a:fld id="{BDB83C81-A524-F840-ABC9-B6BB50E4A13C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2515204"/>
            <a:ext cx="3385510" cy="3707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765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096" y="1016954"/>
            <a:ext cx="4306487" cy="3345811"/>
          </a:xfrm>
        </p:spPr>
        <p:txBody>
          <a:bodyPr anchor="b">
            <a:noAutofit/>
          </a:bodyPr>
          <a:lstStyle>
            <a:lvl1pPr algn="l">
              <a:defRPr sz="6000" u="sng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4095" y="4743765"/>
            <a:ext cx="4333869" cy="147923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 l="-32" r="-3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7" y="0"/>
            <a:ext cx="2447917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5846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6C3E8657-ED4F-2349-80D5-3F1287888601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53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3380187" cy="1108746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08377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23140" y="0"/>
            <a:ext cx="716293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A8DA53-5E6D-4942-B673-3E50E3C9DB93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5575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491461"/>
            <a:ext cx="3380313" cy="3731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99903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4222"/>
            <a:ext cx="3385510" cy="1882967"/>
          </a:xfrm>
        </p:spPr>
        <p:txBody>
          <a:bodyPr anchor="b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2455" y="0"/>
            <a:ext cx="1735844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16244" y="0"/>
            <a:ext cx="695406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0BA35C60-A52E-0F44-95C1-79561B62B391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34" name="Slide Number Placeholder 9">
            <a:extLst>
              <a:ext uri="{FF2B5EF4-FFF2-40B4-BE49-F238E27FC236}">
                <a16:creationId xmlns:a16="http://schemas.microsoft.com/office/drawing/2014/main" id="{64F22B5B-7B07-4638-1ED2-E13EDE05C1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3251766"/>
            <a:ext cx="3385510" cy="297123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6740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5100628"/>
            <a:ext cx="4328498" cy="1122373"/>
          </a:xfrm>
        </p:spPr>
        <p:txBody>
          <a:bodyPr anchor="t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72852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100627"/>
            <a:ext cx="6208724" cy="112237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/>
          <a:p>
            <a:fld id="{625E8027-836D-F64B-BBF7-A246E67FE0A3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98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4353866"/>
            <a:ext cx="2828932" cy="1869134"/>
          </a:xfrm>
        </p:spPr>
        <p:txBody>
          <a:bodyPr anchor="t">
            <a:norm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4353866"/>
            <a:ext cx="7538412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/>
          <a:p>
            <a:fld id="{04D38C6B-BFF0-FA48-8F70-77BDD72A014D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20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27443"/>
            <a:ext cx="2828926" cy="1826790"/>
          </a:xfrm>
        </p:spPr>
        <p:txBody>
          <a:bodyPr anchor="t">
            <a:norm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634999"/>
            <a:ext cx="7538412" cy="1861191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2805405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0"/>
            <a:ext cx="914400" cy="630936"/>
          </a:xfrm>
        </p:spPr>
        <p:txBody>
          <a:bodyPr/>
          <a:lstStyle/>
          <a:p>
            <a:fld id="{E40AF01B-D893-9C4D-8AB8-7E6079CED5E9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258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1011936"/>
            <a:ext cx="10945318" cy="745437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623E1-10D5-C048-8991-E2228A964ED1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2129474"/>
            <a:ext cx="6230450" cy="40935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2129474"/>
            <a:ext cx="4333867" cy="41281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9039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5"/>
            <a:ext cx="4714881" cy="1121418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6E09-373C-2841-960E-B24A18A7C55D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2495234"/>
            <a:ext cx="4706938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499" y="1001715"/>
            <a:ext cx="5292853" cy="52212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9153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96695"/>
            <a:ext cx="3771907" cy="1126438"/>
          </a:xfrm>
        </p:spPr>
        <p:txBody>
          <a:bodyPr anchor="t">
            <a:norm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B72DF-080D-4042-863C-D2B08AB5E1E8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2495234"/>
            <a:ext cx="3717934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2" y="1005779"/>
            <a:ext cx="6615116" cy="5302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61859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6" y="4531056"/>
            <a:ext cx="6209067" cy="1691943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5D9B6A-47DB-D845-97C7-9775E46E650D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7" y="630937"/>
            <a:ext cx="6209067" cy="350433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9479" y="630937"/>
            <a:ext cx="4328485" cy="559206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0821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15" y="5109526"/>
            <a:ext cx="6209079" cy="111347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C0633-DAE0-3446-8119-69D4276646A6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2" y="1011935"/>
            <a:ext cx="10923942" cy="371659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6780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4714880" cy="3360095"/>
          </a:xfrm>
        </p:spPr>
        <p:txBody>
          <a:bodyPr anchor="t">
            <a:noAutofit/>
          </a:bodyPr>
          <a:lstStyle>
            <a:lvl1pPr algn="l">
              <a:defRPr sz="6000" u="sng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6"/>
            <a:ext cx="4714880" cy="14944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30" y="3586"/>
            <a:ext cx="315476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845379" y="3586"/>
            <a:ext cx="898310" cy="630936"/>
          </a:xfrm>
        </p:spPr>
        <p:txBody>
          <a:bodyPr/>
          <a:lstStyle/>
          <a:p>
            <a:fld id="{CDAA7185-3F7E-9249-BB9E-706C38E229BC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00270" y="3586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4576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11347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FCA7-B5F0-CD4C-8FEE-E8AC4300400D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5"/>
            <a:ext cx="10923935" cy="3716591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3748766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24555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E8EAA5-2B68-A648-9A6A-3200DDF83205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10923935" cy="3665730"/>
          </a:xfrm>
        </p:spPr>
        <p:txBody>
          <a:bodyPr anchor="t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3540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723DA42-3572-C24F-A147-FDA13A5AF889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4781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723DA42-3572-C24F-A147-FDA13A5AF889}" type="datetime1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7266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95663"/>
            <a:ext cx="11579352" cy="113385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AD571-8A42-FC4D-8DD1-0DD76ABF057B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7" y="1001715"/>
            <a:ext cx="8502777" cy="522128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 u="sng"/>
            </a:lvl1pPr>
            <a:lvl2pPr marL="228600" indent="0">
              <a:lnSpc>
                <a:spcPct val="100000"/>
              </a:lnSpc>
              <a:buNone/>
              <a:defRPr sz="4800" b="1" u="sng"/>
            </a:lvl2pPr>
            <a:lvl3pPr marL="457200" indent="0">
              <a:lnSpc>
                <a:spcPct val="100000"/>
              </a:lnSpc>
              <a:buNone/>
              <a:defRPr sz="4400" b="1" u="sng"/>
            </a:lvl3pPr>
            <a:lvl4pPr marL="685800" indent="0">
              <a:lnSpc>
                <a:spcPct val="100000"/>
              </a:lnSpc>
              <a:buNone/>
              <a:defRPr sz="4000" b="1" u="sng"/>
            </a:lvl4pPr>
            <a:lvl5pPr marL="914400" indent="0">
              <a:lnSpc>
                <a:spcPct val="100000"/>
              </a:lnSpc>
              <a:buNone/>
              <a:defRPr sz="3600" b="1" u="sng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87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00784"/>
            <a:ext cx="11579352" cy="113385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88B4-CB59-614E-93AB-9F331D0D8D83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764792"/>
            <a:ext cx="8481400" cy="44582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5408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51A9-1959-C54C-A050-24BB5C598FE4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8481400" cy="521106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68504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32BBD40-9FB7-E148-AC1B-3919D230BEB1}" type="datetime1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74511" cy="521106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 b="1" i="0" u="sng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430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7005" y="5475284"/>
            <a:ext cx="9037984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831F-0525-DF47-A6D2-509FE238C6D0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77004" y="1005779"/>
            <a:ext cx="9037985" cy="4103745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0690378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9066" y="5475285"/>
            <a:ext cx="9045923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3EBDBC-CFAC-9946-A2F3-D6402690E4D2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9066" y="1001715"/>
            <a:ext cx="9053874" cy="4107810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63340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011936"/>
            <a:ext cx="7538425" cy="3172503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6000" u="sng" cap="all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7" y="4728525"/>
            <a:ext cx="7538425" cy="1494475"/>
          </a:xfrm>
        </p:spPr>
        <p:txBody>
          <a:bodyPr anchor="b">
            <a:normAutofit/>
          </a:bodyPr>
          <a:lstStyle>
            <a:lvl1pPr marL="0" indent="0" algn="l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99A48728-1D9C-2F4B-9F0A-BC2AEDF455B4}" type="datetime1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79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475285"/>
            <a:ext cx="9074512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C378-8FD2-C449-B7AA-6F7022066293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37985" cy="371659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8158825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640203"/>
            <a:ext cx="10923934" cy="1099006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AA9746-49E3-1D49-A044-597FC2272B5D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647606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1001715"/>
            <a:ext cx="10923934" cy="747715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258722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4" y="1010613"/>
            <a:ext cx="10945189" cy="746759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E2A0-CBC1-A842-B334-0B3B571BCC28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129474"/>
            <a:ext cx="5271473" cy="4093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3941" y="2129475"/>
            <a:ext cx="5274021" cy="4093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7427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10614"/>
            <a:ext cx="10923934" cy="74676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687F-3261-A345-B9E7-76DD0579BB9D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8" y="2120575"/>
            <a:ext cx="5271474" cy="37561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3940" y="2120575"/>
            <a:ext cx="5274023" cy="37561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877190"/>
            <a:ext cx="5266092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877190"/>
            <a:ext cx="5271464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6233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10923935" cy="1865254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F99-DDC2-894B-B2EC-BE93B405C6CB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817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1AAE6-D11F-2F46-A437-EC693200CDD7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307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996695"/>
            <a:ext cx="3763961" cy="1314426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903C-EDC1-ED4F-958F-696903391605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8" y="2495234"/>
            <a:ext cx="3763961" cy="3727766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474" y="1005779"/>
            <a:ext cx="6604492" cy="5217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50554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30936"/>
            <a:ext cx="3793283" cy="2246253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713B-25C9-B74A-9BBC-A695A5E98312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1" y="3242949"/>
            <a:ext cx="3763969" cy="3017826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2523" y="630937"/>
            <a:ext cx="6616830" cy="5592064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6498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82085"/>
            <a:ext cx="7538425" cy="1895105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D5279E-0E3B-B54D-9B59-E121D9B3AFDB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3242949"/>
            <a:ext cx="10923935" cy="2980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39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1011936"/>
            <a:ext cx="8095016" cy="3335590"/>
          </a:xfrm>
        </p:spPr>
        <p:txBody>
          <a:bodyPr anchor="b">
            <a:normAutofit/>
          </a:bodyPr>
          <a:lstStyle>
            <a:lvl1pPr algn="l"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4728526"/>
            <a:ext cx="8095015" cy="111753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FDA9-B56F-3D40-BA5C-830FD973E5D1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5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8481400" cy="1852292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9E747C-1B1C-1345-96BA-B9E64C23A7BC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3614097"/>
            <a:ext cx="8481400" cy="1861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22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7731038" cy="3346766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9DA23C4-A9FB-DB4A-B7DD-A0A5161EF3E0}" type="datetime1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5109526"/>
            <a:ext cx="6595450" cy="1113474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2286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027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011936"/>
            <a:ext cx="7924802" cy="3350830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2" y="4728526"/>
            <a:ext cx="7924801" cy="1117538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4B425-AD26-2748-9379-4D52F1178C82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5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0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7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08540" y="0"/>
            <a:ext cx="9144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D90E5A07-4FDA-D34C-BE60-17876FEEBAA5}" type="datetime1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029" y="0"/>
            <a:ext cx="36576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9324" y="0"/>
            <a:ext cx="54864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9" y="2877190"/>
            <a:ext cx="10923935" cy="334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494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997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9" r:id="rId5"/>
    <p:sldLayoutId id="2147483780" r:id="rId6"/>
    <p:sldLayoutId id="2147483781" r:id="rId7"/>
    <p:sldLayoutId id="2147483782" r:id="rId8"/>
    <p:sldLayoutId id="2147483832" r:id="rId9"/>
    <p:sldLayoutId id="2147483783" r:id="rId10"/>
    <p:sldLayoutId id="214748383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34" r:id="rId43"/>
    <p:sldLayoutId id="2147483815" r:id="rId44"/>
    <p:sldLayoutId id="2147483816" r:id="rId45"/>
    <p:sldLayoutId id="2147483817" r:id="rId46"/>
    <p:sldLayoutId id="2147483818" r:id="rId47"/>
    <p:sldLayoutId id="2147483819" r:id="rId48"/>
    <p:sldLayoutId id="2147483820" r:id="rId49"/>
    <p:sldLayoutId id="2147483821" r:id="rId50"/>
    <p:sldLayoutId id="2147483822" r:id="rId51"/>
    <p:sldLayoutId id="2147483835" r:id="rId52"/>
    <p:sldLayoutId id="2147483823" r:id="rId53"/>
    <p:sldLayoutId id="2147483824" r:id="rId54"/>
    <p:sldLayoutId id="2147483825" r:id="rId55"/>
    <p:sldLayoutId id="2147483826" r:id="rId56"/>
    <p:sldLayoutId id="2147483827" r:id="rId57"/>
    <p:sldLayoutId id="2147483828" r:id="rId58"/>
    <p:sldLayoutId id="2147483829" r:id="rId59"/>
    <p:sldLayoutId id="2147483830" r:id="rId60"/>
    <p:sldLayoutId id="2147483831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u="sng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608C23-AAC7-24F5-F2C0-159F3F981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12" y="866912"/>
            <a:ext cx="11039339" cy="4130262"/>
          </a:xfrm>
        </p:spPr>
        <p:txBody>
          <a:bodyPr>
            <a:noAutofit/>
          </a:bodyPr>
          <a:lstStyle/>
          <a:p>
            <a:r>
              <a:rPr lang="en-US" sz="5400" b="0" u="none" dirty="0">
                <a:ea typeface="+mj-lt"/>
                <a:cs typeface="+mj-lt"/>
              </a:rPr>
              <a:t>Generative AI – Generation of Procedural Stories and/or for Computer Games Using Prompts</a:t>
            </a:r>
            <a:endParaRPr lang="en-US" sz="540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E37C8C-B9EB-77D8-9402-9E66A29BE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7926" y="4776303"/>
            <a:ext cx="5671515" cy="1494477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 algn="l"/>
            <a:endParaRPr lang="en-US" dirty="0"/>
          </a:p>
          <a:p>
            <a:pPr lvl="1" algn="l"/>
            <a:r>
              <a:rPr lang="en-US" dirty="0"/>
              <a:t>Student: Bogdan Radu Silviu </a:t>
            </a:r>
            <a:r>
              <a:rPr lang="en-US" b="1" err="1"/>
              <a:t>Sielecki</a:t>
            </a:r>
            <a:endParaRPr lang="en-US" b="1"/>
          </a:p>
          <a:p>
            <a:pPr lvl="1" algn="l"/>
            <a:r>
              <a:rPr lang="en-US" dirty="0"/>
              <a:t>Coordinating Professor: </a:t>
            </a:r>
            <a:r>
              <a:rPr lang="en-US" dirty="0">
                <a:ea typeface="+mj-lt"/>
                <a:cs typeface="+mj-lt"/>
              </a:rPr>
              <a:t>Ciprian  Ionut </a:t>
            </a:r>
            <a:r>
              <a:rPr lang="en-US" b="1" dirty="0">
                <a:ea typeface="+mj-lt"/>
                <a:cs typeface="+mj-lt"/>
              </a:rPr>
              <a:t>Paduraru</a:t>
            </a:r>
            <a:endParaRPr lang="en-US" b="1" dirty="0"/>
          </a:p>
        </p:txBody>
      </p:sp>
      <p:pic>
        <p:nvPicPr>
          <p:cNvPr id="2" name="Picture 1" descr="A logo of a law firm&#10;&#10;AI-generated content may be incorrect.">
            <a:extLst>
              <a:ext uri="{FF2B5EF4-FFF2-40B4-BE49-F238E27FC236}">
                <a16:creationId xmlns:a16="http://schemas.microsoft.com/office/drawing/2014/main" id="{0EC2B188-EFEF-67AE-E2AC-42BB2DE45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67" y="356290"/>
            <a:ext cx="1057275" cy="1352550"/>
          </a:xfrm>
          <a:prstGeom prst="rect">
            <a:avLst/>
          </a:prstGeom>
        </p:spPr>
      </p:pic>
      <p:pic>
        <p:nvPicPr>
          <p:cNvPr id="3" name="Picture 2" descr="A blue and white badge with a medal and text&#10;&#10;AI-generated content may be incorrect.">
            <a:extLst>
              <a:ext uri="{FF2B5EF4-FFF2-40B4-BE49-F238E27FC236}">
                <a16:creationId xmlns:a16="http://schemas.microsoft.com/office/drawing/2014/main" id="{461B2231-D45E-9BF8-2F58-EA0A6C3B4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158" y="438771"/>
            <a:ext cx="9810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9A323-A8A4-9B27-164D-E4EE3A74F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BA327-AC5F-5C84-0DBA-5CE130E8A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94931"/>
            <a:ext cx="10923935" cy="112776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5400">
                <a:latin typeface="Aptos"/>
              </a:rPr>
              <a:t>Scenario - Moral Ambiguity</a:t>
            </a:r>
            <a:endParaRPr lang="en-US" sz="5400" dirty="0">
              <a:latin typeface="Aptos"/>
            </a:endParaRPr>
          </a:p>
          <a:p>
            <a:endParaRPr lang="en-US" sz="5400" dirty="0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DB741-1932-6EC7-88BD-58C6CF64D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99" y="1269409"/>
            <a:ext cx="5574643" cy="52848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/>
              <a:t>Enemy general </a:t>
            </a:r>
            <a:r>
              <a:rPr lang="en-US" sz="1600" dirty="0" err="1"/>
              <a:t>Kareth</a:t>
            </a:r>
            <a:r>
              <a:rPr lang="en-US" sz="1600" dirty="0"/>
              <a:t> is in chains, requesting asylum. The army demands his execution, but the truth is more complicated.</a:t>
            </a:r>
            <a:br>
              <a:rPr lang="en-US" sz="1600" dirty="0"/>
            </a:br>
            <a:r>
              <a:rPr lang="en-US" sz="1600" dirty="0"/>
              <a:t>Three agents debate whether to show mercy or eliminate a threat.</a:t>
            </a:r>
            <a:endParaRPr lang="en-US" dirty="0"/>
          </a:p>
          <a:p>
            <a:pPr marL="0" indent="0">
              <a:buNone/>
            </a:pPr>
            <a:r>
              <a:rPr lang="en-US" sz="1600" dirty="0"/>
              <a:t>Lady </a:t>
            </a:r>
            <a:r>
              <a:rPr lang="en-US" sz="1600" dirty="0" err="1"/>
              <a:t>Vireen</a:t>
            </a:r>
            <a:r>
              <a:rPr lang="en-US" sz="1600" dirty="0"/>
              <a:t> – noble, seeks justice (goal: balance survival and morality)  </a:t>
            </a:r>
            <a:endParaRPr lang="en-US" dirty="0"/>
          </a:p>
          <a:p>
            <a:pPr marL="0" indent="0">
              <a:buNone/>
            </a:pPr>
            <a:r>
              <a:rPr lang="en-US" sz="1600" dirty="0"/>
              <a:t>General </a:t>
            </a:r>
            <a:r>
              <a:rPr lang="en-US" sz="1600" dirty="0" err="1"/>
              <a:t>Tharn</a:t>
            </a:r>
            <a:r>
              <a:rPr lang="en-US" sz="1600" dirty="0"/>
              <a:t> – ruthless soldier (goal: execute the prisoner)</a:t>
            </a:r>
            <a:endParaRPr lang="en-US" dirty="0"/>
          </a:p>
          <a:p>
            <a:pPr marL="0" indent="0">
              <a:buNone/>
            </a:pPr>
            <a:r>
              <a:rPr lang="en-US" sz="1600" dirty="0"/>
              <a:t>Spy Liora – pragmatic informant (goal: reveal hidden intel)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This scenario explores moral tension, loyalty, and how memory influences high-stakes decisions.</a:t>
            </a:r>
            <a:endParaRPr lang="en-US" dirty="0"/>
          </a:p>
          <a:p>
            <a:pPr marL="228600" lvl="1" indent="0">
              <a:buNone/>
            </a:pPr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0F577A8-F87F-9623-73BC-C0278A239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42496"/>
              </p:ext>
            </p:extLst>
          </p:nvPr>
        </p:nvGraphicFramePr>
        <p:xfrm>
          <a:off x="1254440" y="4161703"/>
          <a:ext cx="4040044" cy="22129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086">
                  <a:extLst>
                    <a:ext uri="{9D8B030D-6E8A-4147-A177-3AD203B41FA5}">
                      <a16:colId xmlns:a16="http://schemas.microsoft.com/office/drawing/2014/main" val="2820217033"/>
                    </a:ext>
                  </a:extLst>
                </a:gridCol>
                <a:gridCol w="1601958">
                  <a:extLst>
                    <a:ext uri="{9D8B030D-6E8A-4147-A177-3AD203B41FA5}">
                      <a16:colId xmlns:a16="http://schemas.microsoft.com/office/drawing/2014/main" val="3898650245"/>
                    </a:ext>
                  </a:extLst>
                </a:gridCol>
              </a:tblGrid>
              <a:tr h="3727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Coherence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823223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Reactivity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597588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Memory Utilization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862098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Dialogue Diversity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(0.522, 0.918)</a:t>
                      </a:r>
                      <a:endParaRPr lang="en-US" sz="1800" dirty="0">
                        <a:latin typeface="Apto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961085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Average Latency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0.473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301085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RAG 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0.116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13725"/>
                  </a:ext>
                </a:extLst>
              </a:tr>
            </a:tbl>
          </a:graphicData>
        </a:graphic>
      </p:graphicFrame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8F07F9-EB57-1C66-3D9B-23D42326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987" y="1267493"/>
            <a:ext cx="5798553" cy="1027698"/>
          </a:xfrm>
          <a:prstGeom prst="rect">
            <a:avLst/>
          </a:prstGeom>
        </p:spPr>
      </p:pic>
      <p:pic>
        <p:nvPicPr>
          <p:cNvPr id="10" name="Graphic 9" descr="Clapper board with solid fill">
            <a:extLst>
              <a:ext uri="{FF2B5EF4-FFF2-40B4-BE49-F238E27FC236}">
                <a16:creationId xmlns:a16="http://schemas.microsoft.com/office/drawing/2014/main" id="{0DDE9ED9-F84C-E15E-82E5-9D2545B3F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9531" y="776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34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C2417-22C3-56CC-3CC9-1DC42D2E6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DE05-98D5-AF00-97A8-BC830D78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94931"/>
            <a:ext cx="10923935" cy="112776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5400">
                <a:latin typeface="Aptos"/>
              </a:rPr>
              <a:t>Scenario - Moral Ambiguity</a:t>
            </a:r>
            <a:endParaRPr lang="en-US" sz="5400" dirty="0">
              <a:latin typeface="Aptos"/>
            </a:endParaRPr>
          </a:p>
          <a:p>
            <a:endParaRPr lang="en-US" sz="5400" dirty="0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872BE-6497-3508-44DD-65001E371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99" y="1269409"/>
            <a:ext cx="5574643" cy="52848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/>
              <a:t>Enemy general </a:t>
            </a:r>
            <a:r>
              <a:rPr lang="en-US" sz="1600" dirty="0" err="1"/>
              <a:t>Kareth</a:t>
            </a:r>
            <a:r>
              <a:rPr lang="en-US" sz="1600" dirty="0"/>
              <a:t> is in chains, requesting asylum. The army demands his execution, but the truth is more complicated.</a:t>
            </a:r>
            <a:br>
              <a:rPr lang="en-US" sz="1600" dirty="0"/>
            </a:br>
            <a:r>
              <a:rPr lang="en-US" sz="1600" dirty="0"/>
              <a:t>Three agents debate whether to show mercy or eliminate a threat.</a:t>
            </a:r>
            <a:endParaRPr lang="en-US" dirty="0"/>
          </a:p>
          <a:p>
            <a:pPr marL="0" indent="0">
              <a:buNone/>
            </a:pPr>
            <a:r>
              <a:rPr lang="en-US" sz="1600" dirty="0"/>
              <a:t>Lady </a:t>
            </a:r>
            <a:r>
              <a:rPr lang="en-US" sz="1600" dirty="0" err="1"/>
              <a:t>Vireen</a:t>
            </a:r>
            <a:r>
              <a:rPr lang="en-US" sz="1600" dirty="0"/>
              <a:t> – noble, seeks justice (goal: balance survival and morality)  </a:t>
            </a:r>
            <a:endParaRPr lang="en-US" dirty="0"/>
          </a:p>
          <a:p>
            <a:pPr marL="0" indent="0">
              <a:buNone/>
            </a:pPr>
            <a:r>
              <a:rPr lang="en-US" sz="1600" dirty="0"/>
              <a:t>General </a:t>
            </a:r>
            <a:r>
              <a:rPr lang="en-US" sz="1600" dirty="0" err="1"/>
              <a:t>Tharn</a:t>
            </a:r>
            <a:r>
              <a:rPr lang="en-US" sz="1600" dirty="0"/>
              <a:t> – ruthless soldier (goal: execute the prisoner)</a:t>
            </a:r>
            <a:endParaRPr lang="en-US" dirty="0"/>
          </a:p>
          <a:p>
            <a:pPr marL="0" indent="0">
              <a:buNone/>
            </a:pPr>
            <a:r>
              <a:rPr lang="en-US" sz="1600" dirty="0"/>
              <a:t>Spy Liora – pragmatic informant (goal: reveal hidden intel)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This scenario explores moral tension, loyalty, and how memory influences high-stakes decisions.</a:t>
            </a:r>
            <a:endParaRPr lang="en-US" dirty="0"/>
          </a:p>
          <a:p>
            <a:pPr marL="228600" lvl="1" indent="0">
              <a:buNone/>
            </a:pPr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D39EFD-AFD2-61A0-475B-A331A132F1E1}"/>
              </a:ext>
            </a:extLst>
          </p:cNvPr>
          <p:cNvGraphicFramePr>
            <a:graphicFrameLocks noGrp="1"/>
          </p:cNvGraphicFramePr>
          <p:nvPr/>
        </p:nvGraphicFramePr>
        <p:xfrm>
          <a:off x="1254440" y="4161703"/>
          <a:ext cx="4040044" cy="22129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086">
                  <a:extLst>
                    <a:ext uri="{9D8B030D-6E8A-4147-A177-3AD203B41FA5}">
                      <a16:colId xmlns:a16="http://schemas.microsoft.com/office/drawing/2014/main" val="2820217033"/>
                    </a:ext>
                  </a:extLst>
                </a:gridCol>
                <a:gridCol w="1601958">
                  <a:extLst>
                    <a:ext uri="{9D8B030D-6E8A-4147-A177-3AD203B41FA5}">
                      <a16:colId xmlns:a16="http://schemas.microsoft.com/office/drawing/2014/main" val="3898650245"/>
                    </a:ext>
                  </a:extLst>
                </a:gridCol>
              </a:tblGrid>
              <a:tr h="3727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Coherence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823223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Reactivity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597588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Memory Utilization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862098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Dialogue Diversity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(0.522, 0.918)</a:t>
                      </a:r>
                      <a:endParaRPr lang="en-US" sz="1800" dirty="0">
                        <a:latin typeface="Apto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961085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Average Latency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0.473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301085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RAG 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0.116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13725"/>
                  </a:ext>
                </a:extLst>
              </a:tr>
            </a:tbl>
          </a:graphicData>
        </a:graphic>
      </p:graphicFrame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43D719-2FEA-255F-49A4-D483AFAF9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987" y="1267493"/>
            <a:ext cx="5798553" cy="1027698"/>
          </a:xfrm>
          <a:prstGeom prst="rect">
            <a:avLst/>
          </a:prstGeom>
        </p:spPr>
      </p:pic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FE3C8DA0-17D4-4F65-F71F-4EF202796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53" y="2604336"/>
            <a:ext cx="5799222" cy="1027698"/>
          </a:xfrm>
          <a:prstGeom prst="rect">
            <a:avLst/>
          </a:prstGeom>
        </p:spPr>
      </p:pic>
      <p:pic>
        <p:nvPicPr>
          <p:cNvPr id="10" name="Graphic 9" descr="Clapper board with solid fill">
            <a:extLst>
              <a:ext uri="{FF2B5EF4-FFF2-40B4-BE49-F238E27FC236}">
                <a16:creationId xmlns:a16="http://schemas.microsoft.com/office/drawing/2014/main" id="{8E0083E7-1F3D-5C8D-CFE1-C249D73E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9531" y="776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90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E346C-D629-A1A7-B079-22BAE82D8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8433D-F3D2-4183-CA34-40CDECE0B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94931"/>
            <a:ext cx="10923935" cy="112776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5400">
                <a:latin typeface="Aptos"/>
              </a:rPr>
              <a:t>Scenario - Moral Ambiguity</a:t>
            </a:r>
            <a:endParaRPr lang="en-US" sz="5400" dirty="0">
              <a:latin typeface="Aptos"/>
            </a:endParaRPr>
          </a:p>
          <a:p>
            <a:endParaRPr lang="en-US" sz="5400" dirty="0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AF60B-FB92-9447-3E90-BDFF3C26E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99" y="1269409"/>
            <a:ext cx="5574643" cy="52848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/>
              <a:t>Enemy general </a:t>
            </a:r>
            <a:r>
              <a:rPr lang="en-US" sz="1600" dirty="0" err="1"/>
              <a:t>Kareth</a:t>
            </a:r>
            <a:r>
              <a:rPr lang="en-US" sz="1600" dirty="0"/>
              <a:t> is in chains, requesting asylum. The army demands his execution, but the truth is more complicated.</a:t>
            </a:r>
            <a:br>
              <a:rPr lang="en-US" sz="1600" dirty="0"/>
            </a:br>
            <a:r>
              <a:rPr lang="en-US" sz="1600" dirty="0"/>
              <a:t>Three agents debate whether to show mercy or eliminate a threat.</a:t>
            </a:r>
            <a:endParaRPr lang="en-US" dirty="0"/>
          </a:p>
          <a:p>
            <a:pPr marL="0" indent="0">
              <a:buNone/>
            </a:pPr>
            <a:r>
              <a:rPr lang="en-US" sz="1600" dirty="0"/>
              <a:t>Lady </a:t>
            </a:r>
            <a:r>
              <a:rPr lang="en-US" sz="1600" dirty="0" err="1"/>
              <a:t>Vireen</a:t>
            </a:r>
            <a:r>
              <a:rPr lang="en-US" sz="1600" dirty="0"/>
              <a:t> – noble, seeks justice (goal: balance survival and morality)  </a:t>
            </a:r>
            <a:endParaRPr lang="en-US" dirty="0"/>
          </a:p>
          <a:p>
            <a:pPr marL="0" indent="0">
              <a:buNone/>
            </a:pPr>
            <a:r>
              <a:rPr lang="en-US" sz="1600" dirty="0"/>
              <a:t>General </a:t>
            </a:r>
            <a:r>
              <a:rPr lang="en-US" sz="1600" dirty="0" err="1"/>
              <a:t>Tharn</a:t>
            </a:r>
            <a:r>
              <a:rPr lang="en-US" sz="1600" dirty="0"/>
              <a:t> – ruthless soldier (goal: execute the prisoner)</a:t>
            </a:r>
            <a:endParaRPr lang="en-US" dirty="0"/>
          </a:p>
          <a:p>
            <a:pPr marL="0" indent="0">
              <a:buNone/>
            </a:pPr>
            <a:r>
              <a:rPr lang="en-US" sz="1600" dirty="0"/>
              <a:t>Spy Liora – pragmatic informant (goal: reveal hidden intel)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This scenario explores moral tension, loyalty, and how memory influences high-stakes decisions.</a:t>
            </a:r>
            <a:endParaRPr lang="en-US" dirty="0"/>
          </a:p>
          <a:p>
            <a:pPr marL="228600" lvl="1" indent="0">
              <a:buNone/>
            </a:pPr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0F1DF87-C6B0-5A6C-5209-E6E101846549}"/>
              </a:ext>
            </a:extLst>
          </p:cNvPr>
          <p:cNvGraphicFramePr>
            <a:graphicFrameLocks noGrp="1"/>
          </p:cNvGraphicFramePr>
          <p:nvPr/>
        </p:nvGraphicFramePr>
        <p:xfrm>
          <a:off x="1254440" y="4161703"/>
          <a:ext cx="4040044" cy="22129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086">
                  <a:extLst>
                    <a:ext uri="{9D8B030D-6E8A-4147-A177-3AD203B41FA5}">
                      <a16:colId xmlns:a16="http://schemas.microsoft.com/office/drawing/2014/main" val="2820217033"/>
                    </a:ext>
                  </a:extLst>
                </a:gridCol>
                <a:gridCol w="1601958">
                  <a:extLst>
                    <a:ext uri="{9D8B030D-6E8A-4147-A177-3AD203B41FA5}">
                      <a16:colId xmlns:a16="http://schemas.microsoft.com/office/drawing/2014/main" val="3898650245"/>
                    </a:ext>
                  </a:extLst>
                </a:gridCol>
              </a:tblGrid>
              <a:tr h="3727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Coherence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823223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Reactivity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597588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Memory Utilization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862098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Dialogue Diversity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(0.522, 0.918)</a:t>
                      </a:r>
                      <a:endParaRPr lang="en-US" sz="1800" dirty="0">
                        <a:latin typeface="Apto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961085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Average Latency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0.473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301085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RAG 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0.116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13725"/>
                  </a:ext>
                </a:extLst>
              </a:tr>
            </a:tbl>
          </a:graphicData>
        </a:graphic>
      </p:graphicFrame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7F3D14-7ADC-404C-0E30-D4A7BD36F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987" y="1267493"/>
            <a:ext cx="5798553" cy="1027698"/>
          </a:xfrm>
          <a:prstGeom prst="rect">
            <a:avLst/>
          </a:prstGeom>
        </p:spPr>
      </p:pic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C878182C-81AF-451F-0F0D-82168D4BC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53" y="2604336"/>
            <a:ext cx="5799222" cy="1027698"/>
          </a:xfrm>
          <a:prstGeom prst="rect">
            <a:avLst/>
          </a:prstGeom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B4F6858-DCF9-8516-0B3D-ABB5BA2A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154" y="4067092"/>
            <a:ext cx="5804903" cy="942975"/>
          </a:xfrm>
          <a:prstGeom prst="rect">
            <a:avLst/>
          </a:prstGeom>
        </p:spPr>
      </p:pic>
      <p:pic>
        <p:nvPicPr>
          <p:cNvPr id="10" name="Graphic 9" descr="Clapper board with solid fill">
            <a:extLst>
              <a:ext uri="{FF2B5EF4-FFF2-40B4-BE49-F238E27FC236}">
                <a16:creationId xmlns:a16="http://schemas.microsoft.com/office/drawing/2014/main" id="{665B2D33-3B90-6D47-4522-A57DE7944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99531" y="776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12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7D4C7-93E6-B16B-4801-8C4D3CF0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2D50-02F8-0A51-3176-3E831E3B5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94931"/>
            <a:ext cx="10923935" cy="112776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5400">
                <a:latin typeface="Aptos"/>
              </a:rPr>
              <a:t>Scenario - Moral Ambiguity</a:t>
            </a:r>
            <a:endParaRPr lang="en-US" sz="5400" dirty="0">
              <a:latin typeface="Aptos"/>
            </a:endParaRPr>
          </a:p>
          <a:p>
            <a:endParaRPr lang="en-US" sz="5400" dirty="0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CCE03-89F4-4D06-0FD4-6727C61EA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99" y="1269409"/>
            <a:ext cx="5574643" cy="52848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/>
              <a:t>Enemy general </a:t>
            </a:r>
            <a:r>
              <a:rPr lang="en-US" sz="1600" dirty="0" err="1"/>
              <a:t>Kareth</a:t>
            </a:r>
            <a:r>
              <a:rPr lang="en-US" sz="1600" dirty="0"/>
              <a:t> is in chains, requesting asylum. The army demands his execution, but the truth is more complicated.</a:t>
            </a:r>
            <a:br>
              <a:rPr lang="en-US" sz="1600" dirty="0"/>
            </a:br>
            <a:r>
              <a:rPr lang="en-US" sz="1600" dirty="0"/>
              <a:t>Three agents debate whether to show mercy or eliminate a threat.</a:t>
            </a:r>
            <a:endParaRPr lang="en-US" dirty="0"/>
          </a:p>
          <a:p>
            <a:pPr marL="0" indent="0">
              <a:buNone/>
            </a:pPr>
            <a:r>
              <a:rPr lang="en-US" sz="1600" dirty="0"/>
              <a:t>Lady </a:t>
            </a:r>
            <a:r>
              <a:rPr lang="en-US" sz="1600" dirty="0" err="1"/>
              <a:t>Vireen</a:t>
            </a:r>
            <a:r>
              <a:rPr lang="en-US" sz="1600" dirty="0"/>
              <a:t> – noble, seeks justice (goal: balance survival and morality)  </a:t>
            </a:r>
            <a:endParaRPr lang="en-US" dirty="0"/>
          </a:p>
          <a:p>
            <a:pPr marL="0" indent="0">
              <a:buNone/>
            </a:pPr>
            <a:r>
              <a:rPr lang="en-US" sz="1600" dirty="0"/>
              <a:t>General </a:t>
            </a:r>
            <a:r>
              <a:rPr lang="en-US" sz="1600" dirty="0" err="1"/>
              <a:t>Tharn</a:t>
            </a:r>
            <a:r>
              <a:rPr lang="en-US" sz="1600" dirty="0"/>
              <a:t> – ruthless soldier (goal: execute the prisoner)</a:t>
            </a:r>
            <a:endParaRPr lang="en-US" dirty="0"/>
          </a:p>
          <a:p>
            <a:pPr marL="0" indent="0">
              <a:buNone/>
            </a:pPr>
            <a:r>
              <a:rPr lang="en-US" sz="1600" dirty="0"/>
              <a:t>Spy Liora – pragmatic informant (goal: reveal hidden intel)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This scenario explores moral tension, loyalty, and how memory influences high-stakes decisions.</a:t>
            </a:r>
            <a:endParaRPr lang="en-US" dirty="0"/>
          </a:p>
          <a:p>
            <a:pPr marL="228600" lvl="1" indent="0">
              <a:buNone/>
            </a:pPr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B8EEC8-A596-88F9-6FB7-05A26312D3CE}"/>
              </a:ext>
            </a:extLst>
          </p:cNvPr>
          <p:cNvGraphicFramePr>
            <a:graphicFrameLocks noGrp="1"/>
          </p:cNvGraphicFramePr>
          <p:nvPr/>
        </p:nvGraphicFramePr>
        <p:xfrm>
          <a:off x="1254440" y="4161703"/>
          <a:ext cx="4040044" cy="22129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086">
                  <a:extLst>
                    <a:ext uri="{9D8B030D-6E8A-4147-A177-3AD203B41FA5}">
                      <a16:colId xmlns:a16="http://schemas.microsoft.com/office/drawing/2014/main" val="2820217033"/>
                    </a:ext>
                  </a:extLst>
                </a:gridCol>
                <a:gridCol w="1601958">
                  <a:extLst>
                    <a:ext uri="{9D8B030D-6E8A-4147-A177-3AD203B41FA5}">
                      <a16:colId xmlns:a16="http://schemas.microsoft.com/office/drawing/2014/main" val="3898650245"/>
                    </a:ext>
                  </a:extLst>
                </a:gridCol>
              </a:tblGrid>
              <a:tr h="3727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Coherence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823223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Reactivity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597588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Memory Utilization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862098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Dialogue Diversity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(0.522, 0.918)</a:t>
                      </a:r>
                      <a:endParaRPr lang="en-US" sz="1800" dirty="0">
                        <a:latin typeface="Apto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961085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Average Latency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0.473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301085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RAG 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0.116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13725"/>
                  </a:ext>
                </a:extLst>
              </a:tr>
            </a:tbl>
          </a:graphicData>
        </a:graphic>
      </p:graphicFrame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1AD7F3-CBBD-68EB-A2E9-C96EE6614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987" y="1267493"/>
            <a:ext cx="5798553" cy="1027698"/>
          </a:xfrm>
          <a:prstGeom prst="rect">
            <a:avLst/>
          </a:prstGeom>
        </p:spPr>
      </p:pic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EB5A6507-73B3-FD41-CCDD-6B9EA43A5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53" y="2604336"/>
            <a:ext cx="5799222" cy="1027698"/>
          </a:xfrm>
          <a:prstGeom prst="rect">
            <a:avLst/>
          </a:prstGeom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15C7FFE-639B-1713-6ABC-83FED6E7C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154" y="4067092"/>
            <a:ext cx="5804903" cy="942975"/>
          </a:xfrm>
          <a:prstGeom prst="rect">
            <a:avLst/>
          </a:prstGeom>
        </p:spPr>
      </p:pic>
      <p:pic>
        <p:nvPicPr>
          <p:cNvPr id="9" name="Picture 8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E9E7832A-B419-3147-5E84-C7524085F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50" y="5419308"/>
            <a:ext cx="5807911" cy="1019175"/>
          </a:xfrm>
          <a:prstGeom prst="rect">
            <a:avLst/>
          </a:prstGeom>
        </p:spPr>
      </p:pic>
      <p:pic>
        <p:nvPicPr>
          <p:cNvPr id="10" name="Graphic 9" descr="Clapper board with solid fill">
            <a:extLst>
              <a:ext uri="{FF2B5EF4-FFF2-40B4-BE49-F238E27FC236}">
                <a16:creationId xmlns:a16="http://schemas.microsoft.com/office/drawing/2014/main" id="{C2F93581-283F-C9CC-6E27-F1D1EB124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99531" y="776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89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87EA-8BB3-79C6-656A-1A8ABD658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807" y="2872973"/>
            <a:ext cx="4714869" cy="111215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DF94A-DA27-1E29-408E-F5360E814F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70521" y="2979767"/>
            <a:ext cx="4696943" cy="372680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6000" b="1" u="sng" cap="all" dirty="0">
                <a:latin typeface="Aptos"/>
              </a:rPr>
              <a:t>Q&amp;A</a:t>
            </a:r>
            <a:endParaRPr lang="en-US" sz="6000" dirty="0">
              <a:solidFill>
                <a:srgbClr val="000000"/>
              </a:solidFill>
              <a:latin typeface="Aptos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Panel discussion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15B29-4E45-6F70-804F-B315516D2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84" y="4032825"/>
            <a:ext cx="6209067" cy="1691943"/>
          </a:xfrm>
        </p:spPr>
        <p:txBody>
          <a:bodyPr/>
          <a:lstStyle/>
          <a:p>
            <a:r>
              <a:rPr lang="en-US" b="0" u="none" dirty="0">
                <a:ea typeface="+mj-lt"/>
                <a:cs typeface="+mj-lt"/>
              </a:rPr>
              <a:t>Application Idea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DC57-B250-944C-B430-81AE4BA0428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75614" y="3532398"/>
            <a:ext cx="4328485" cy="2690603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>
                <a:ea typeface="+mn-lt"/>
                <a:cs typeface="+mn-lt"/>
              </a:rPr>
              <a:t>Simulates conversations between characters with memory and goals</a:t>
            </a:r>
            <a:endParaRPr lang="en-US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>
                <a:ea typeface="+mn-lt"/>
                <a:cs typeface="+mn-lt"/>
              </a:rPr>
              <a:t>Characters react to the environment (world state) and recall past experiences</a:t>
            </a:r>
            <a:br>
              <a:rPr lang="en-US" dirty="0"/>
            </a:br>
            <a:br>
              <a:rPr lang="en-US" dirty="0">
                <a:solidFill>
                  <a:srgbClr val="FFFFFF"/>
                </a:solidFill>
                <a:cs typeface="Segoe UI"/>
              </a:rPr>
            </a:br>
            <a:r>
              <a:rPr lang="en-US" dirty="0">
                <a:ea typeface="+mn-lt"/>
                <a:cs typeface="+mn-lt"/>
              </a:rPr>
              <a:t>Useful for: RPG dialogue systems, narrative-driven games, interactive storytelling</a:t>
            </a:r>
            <a:endParaRPr lang="en-US"/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6D1EACE-BE85-485A-E4C3-9DB79E6D3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7" y="506663"/>
            <a:ext cx="11125868" cy="268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91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6960-6EB7-5543-D7E2-21C56C333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584079"/>
            <a:ext cx="10923935" cy="1127760"/>
          </a:xfrm>
        </p:spPr>
        <p:txBody>
          <a:bodyPr/>
          <a:lstStyle/>
          <a:p>
            <a:r>
              <a:rPr lang="en-US" sz="5400" b="0" u="none" dirty="0">
                <a:ea typeface="+mj-lt"/>
                <a:cs typeface="+mj-lt"/>
              </a:rPr>
              <a:t>Technologies &amp; Architecture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68657C0-C197-A2A7-D920-9F65184176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80648"/>
              </p:ext>
            </p:extLst>
          </p:nvPr>
        </p:nvGraphicFramePr>
        <p:xfrm>
          <a:off x="629478" y="1435652"/>
          <a:ext cx="5157471" cy="5161067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063749">
                  <a:extLst>
                    <a:ext uri="{9D8B030D-6E8A-4147-A177-3AD203B41FA5}">
                      <a16:colId xmlns:a16="http://schemas.microsoft.com/office/drawing/2014/main" val="1015653664"/>
                    </a:ext>
                  </a:extLst>
                </a:gridCol>
                <a:gridCol w="3093722">
                  <a:extLst>
                    <a:ext uri="{9D8B030D-6E8A-4147-A177-3AD203B41FA5}">
                      <a16:colId xmlns:a16="http://schemas.microsoft.com/office/drawing/2014/main" val="642826378"/>
                    </a:ext>
                  </a:extLst>
                </a:gridCol>
              </a:tblGrid>
              <a:tr h="7408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 dirty="0">
                          <a:solidFill>
                            <a:schemeClr val="tx1"/>
                          </a:solidFill>
                        </a:rPr>
                        <a:t>Python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dirty="0">
                          <a:solidFill>
                            <a:schemeClr val="tx1"/>
                          </a:solidFill>
                        </a:rPr>
                        <a:t>Framework Simulation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52336"/>
                  </a:ext>
                </a:extLst>
              </a:tr>
              <a:tr h="7408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tx1"/>
                          </a:solidFill>
                          <a:latin typeface="Aptos Light"/>
                        </a:rPr>
                        <a:t>RAG (Retrieval-Augmented Generation)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tx1"/>
                          </a:solidFill>
                          <a:latin typeface="Aptos Light"/>
                        </a:rPr>
                        <a:t>Context, world updates and common information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latin typeface="Aptos Light"/>
                      </a:endParaRPr>
                    </a:p>
                    <a:p>
                      <a:pPr lvl="0">
                        <a:buNone/>
                      </a:pPr>
                      <a:endParaRPr lang="en-US" sz="16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802367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err="1">
                          <a:solidFill>
                            <a:schemeClr val="tx1"/>
                          </a:solidFill>
                        </a:rPr>
                        <a:t>Ollama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+(</a:t>
                      </a:r>
                      <a:r>
                        <a:rPr lang="en-US" sz="1600" u="none" strike="noStrike" noProof="0" err="1">
                          <a:solidFill>
                            <a:schemeClr val="tx1"/>
                          </a:solidFill>
                        </a:rPr>
                        <a:t>LLaMA</a:t>
                      </a:r>
                      <a:r>
                        <a:rPr lang="en-US" sz="1600" u="none" strike="noStrike" noProof="0" dirty="0">
                          <a:solidFill>
                            <a:schemeClr val="tx1"/>
                          </a:solidFill>
                        </a:rPr>
                        <a:t> 3.2, </a:t>
                      </a:r>
                      <a:r>
                        <a:rPr lang="en-US" sz="1600" u="none" strike="noStrike" noProof="0" err="1">
                          <a:solidFill>
                            <a:schemeClr val="tx1"/>
                          </a:solidFill>
                        </a:rPr>
                        <a:t>Deepseek</a:t>
                      </a:r>
                      <a:r>
                        <a:rPr lang="en-US" sz="1600" u="none" strike="noStrike" noProof="0" dirty="0">
                          <a:solidFill>
                            <a:schemeClr val="tx1"/>
                          </a:solidFill>
                        </a:rPr>
                        <a:t>, Gemini, Gemma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 dirty="0">
                          <a:solidFill>
                            <a:schemeClr val="tx1"/>
                          </a:solidFill>
                        </a:rPr>
                        <a:t>Local LLMs for agent prompting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066008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 dirty="0">
                          <a:solidFill>
                            <a:schemeClr val="tx1"/>
                          </a:solidFill>
                        </a:rPr>
                        <a:t>Agent </a:t>
                      </a:r>
                      <a:endParaRPr lang="en-US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dirty="0">
                          <a:solidFill>
                            <a:schemeClr val="tx1"/>
                          </a:solidFill>
                        </a:rPr>
                        <a:t>Creating characters with their own personalities, goals and memories</a:t>
                      </a:r>
                      <a:endParaRPr lang="en-US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378"/>
                  </a:ext>
                </a:extLst>
              </a:tr>
              <a:tr h="8466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 dirty="0">
                          <a:solidFill>
                            <a:schemeClr val="tx1"/>
                          </a:solidFill>
                        </a:rPr>
                        <a:t>Turn Engine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 dirty="0">
                          <a:solidFill>
                            <a:schemeClr val="tx1"/>
                          </a:solidFill>
                        </a:rPr>
                        <a:t>Managing agent responses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37045"/>
                  </a:ext>
                </a:extLst>
              </a:tr>
              <a:tr h="8995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 dirty="0">
                          <a:solidFill>
                            <a:schemeClr val="tx1"/>
                          </a:solidFill>
                        </a:rPr>
                        <a:t>Dialogue Metrics Logger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 dirty="0">
                          <a:solidFill>
                            <a:schemeClr val="tx1"/>
                          </a:solidFill>
                        </a:rPr>
                        <a:t>Evaluation (coherence, reactivity, memory usage)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610714"/>
                  </a:ext>
                </a:extLst>
              </a:tr>
            </a:tbl>
          </a:graphicData>
        </a:graphic>
      </p:graphicFrame>
      <p:pic>
        <p:nvPicPr>
          <p:cNvPr id="3" name="Picture 2" descr="A black background with white ovals&#10;&#10;AI-generated content may be incorrect.">
            <a:extLst>
              <a:ext uri="{FF2B5EF4-FFF2-40B4-BE49-F238E27FC236}">
                <a16:creationId xmlns:a16="http://schemas.microsoft.com/office/drawing/2014/main" id="{6B32BED4-1CC7-4469-6278-E7AEADFE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756" y="1365373"/>
            <a:ext cx="566591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26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D851-E010-CFE5-2C31-0190065D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735" y="496157"/>
            <a:ext cx="10495138" cy="1309296"/>
          </a:xfrm>
        </p:spPr>
        <p:txBody>
          <a:bodyPr>
            <a:normAutofit/>
          </a:bodyPr>
          <a:lstStyle/>
          <a:p>
            <a:r>
              <a:rPr lang="en-US" sz="5400" b="0" u="none" dirty="0"/>
              <a:t>Contributions &amp; Highlights</a:t>
            </a:r>
            <a:endParaRPr lang="en-US" sz="5400" b="0" u="none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9259D-BEFD-09DF-C4F4-886BF683BA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0776" y="1602522"/>
            <a:ext cx="5681515" cy="45404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Technical Contributions:</a:t>
            </a:r>
            <a:endParaRPr lang="en-US" sz="2400" dirty="0"/>
          </a:p>
          <a:p>
            <a:pPr marL="0" indent="0">
              <a:buNone/>
            </a:pPr>
            <a:endParaRPr lang="en-US" b="1" dirty="0"/>
          </a:p>
          <a:p>
            <a:r>
              <a:rPr lang="en-US" dirty="0">
                <a:ea typeface="+mn-lt"/>
                <a:cs typeface="+mn-lt"/>
              </a:rPr>
              <a:t>Designed modular multi-agent simulation</a:t>
            </a:r>
            <a:endParaRPr lang="en-US" b="1" dirty="0"/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Built memory-driven character behavior (episodic + semantic)</a:t>
            </a:r>
            <a:endParaRPr lang="en-US" dirty="0"/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Developed scoring metrics (Reactivity, Memory Use, Dialogue Diversity, RAG Precision)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ACB8C3-5A60-2546-B60C-B900D6C3450D}"/>
              </a:ext>
            </a:extLst>
          </p:cNvPr>
          <p:cNvSpPr txBox="1">
            <a:spLocks/>
          </p:cNvSpPr>
          <p:nvPr/>
        </p:nvSpPr>
        <p:spPr>
          <a:xfrm>
            <a:off x="6607676" y="1601057"/>
            <a:ext cx="5197939" cy="45404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 </a:t>
            </a:r>
            <a:endParaRPr lang="en-US"/>
          </a:p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Narrative Contributions:</a:t>
            </a:r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b="1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Scenario generation for moral choice, conflict, and emotional tension</a:t>
            </a:r>
            <a:endParaRPr lang="en-US" b="1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Real-time story flow driven by AI + world events</a:t>
            </a:r>
          </a:p>
        </p:txBody>
      </p:sp>
    </p:spTree>
    <p:extLst>
      <p:ext uri="{BB962C8B-B14F-4D97-AF65-F5344CB8AC3E}">
        <p14:creationId xmlns:p14="http://schemas.microsoft.com/office/powerpoint/2010/main" val="3119980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D3BE51-3B93-AD05-7AC6-742D96CF5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8D7C-3584-B751-8E32-2468D2AA0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127760"/>
          </a:xfrm>
        </p:spPr>
        <p:txBody>
          <a:bodyPr/>
          <a:lstStyle/>
          <a:p>
            <a:r>
              <a:rPr lang="en-US" sz="5400" b="0" u="none" dirty="0">
                <a:ea typeface="+mj-lt"/>
                <a:cs typeface="+mj-lt"/>
              </a:rPr>
              <a:t>Difficulties Encountered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EF905-C8E3-021E-0060-2733EFF3F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Prompt tuning: getting consistent character behavior from LLMs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LLM hallucinations vs. grounded responses (even with RAG)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World state and memory blending needed fine control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Resource limitation in running  local models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79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58E54-E885-D1B1-DE48-39B5F0C4E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94931"/>
            <a:ext cx="10923935" cy="112776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5400" dirty="0">
                <a:latin typeface="Aptos"/>
              </a:rPr>
              <a:t>Scenario - Murder Mystery</a:t>
            </a:r>
            <a:endParaRPr lang="en-US" sz="5400" dirty="0"/>
          </a:p>
          <a:p>
            <a:endParaRPr lang="en-US" sz="5400" dirty="0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93FFC-DBC0-094F-9F78-D8F139938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818" y="1269409"/>
            <a:ext cx="5603950" cy="52848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A noble guest collapses during a royal banquet.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ea typeface="+mn-lt"/>
                <a:cs typeface="+mn-lt"/>
              </a:rPr>
              <a:t>Lord Alaric is seated closest, drawing immediate suspicion.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ea typeface="+mn-lt"/>
                <a:cs typeface="+mn-lt"/>
              </a:rPr>
              <a:t>Three characters—each with different memories, goals, and knowledge—must react to the crisis.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Alaric: proud, manipulative noble (goal: deflect blame)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Elena: blunt mercenary (goal: protect others)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Cassian: secretive scholar (goal: expose the truth)</a:t>
            </a:r>
            <a:endParaRPr lang="en-US" sz="18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This scenario explores moral tension, loyalty, and how memory influences high-stakes decisions.</a:t>
            </a:r>
            <a:r>
              <a:rPr lang="en-US" dirty="0">
                <a:ea typeface="+mn-lt"/>
                <a:cs typeface="+mn-lt"/>
              </a:rPr>
              <a:t> 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E6CD5F-BDE9-220D-CECE-8C7B22D6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190048"/>
              </p:ext>
            </p:extLst>
          </p:nvPr>
        </p:nvGraphicFramePr>
        <p:xfrm>
          <a:off x="1362808" y="4088422"/>
          <a:ext cx="3737785" cy="24694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5680">
                  <a:extLst>
                    <a:ext uri="{9D8B030D-6E8A-4147-A177-3AD203B41FA5}">
                      <a16:colId xmlns:a16="http://schemas.microsoft.com/office/drawing/2014/main" val="2820217033"/>
                    </a:ext>
                  </a:extLst>
                </a:gridCol>
                <a:gridCol w="1482105">
                  <a:extLst>
                    <a:ext uri="{9D8B030D-6E8A-4147-A177-3AD203B41FA5}">
                      <a16:colId xmlns:a16="http://schemas.microsoft.com/office/drawing/2014/main" val="3898650245"/>
                    </a:ext>
                  </a:extLst>
                </a:gridCol>
              </a:tblGrid>
              <a:tr h="3663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Coherence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823223"/>
                  </a:ext>
                </a:extLst>
              </a:tr>
              <a:tr h="337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Reactivity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597588"/>
                  </a:ext>
                </a:extLst>
              </a:tr>
              <a:tr h="337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Memory Utilization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862098"/>
                  </a:ext>
                </a:extLst>
              </a:tr>
              <a:tr h="5912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Dialogue Diversity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(0.594, 0.909)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961085"/>
                  </a:ext>
                </a:extLst>
              </a:tr>
              <a:tr h="337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Average Latency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0.412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301085"/>
                  </a:ext>
                </a:extLst>
              </a:tr>
              <a:tr h="337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RAG 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0.079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13725"/>
                  </a:ext>
                </a:extLst>
              </a:tr>
            </a:tbl>
          </a:graphicData>
        </a:graphic>
      </p:graphicFrame>
      <p:pic>
        <p:nvPicPr>
          <p:cNvPr id="4" name="Picture 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AC10DF4B-403E-1B73-81A2-7A7419D4F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286" y="1419804"/>
            <a:ext cx="5474370" cy="1096107"/>
          </a:xfrm>
          <a:prstGeom prst="rect">
            <a:avLst/>
          </a:prstGeom>
        </p:spPr>
      </p:pic>
      <p:pic>
        <p:nvPicPr>
          <p:cNvPr id="11" name="Graphic 10" descr="Clapper board with solid fill">
            <a:extLst>
              <a:ext uri="{FF2B5EF4-FFF2-40B4-BE49-F238E27FC236}">
                <a16:creationId xmlns:a16="http://schemas.microsoft.com/office/drawing/2014/main" id="{85C9E382-E26E-CE41-288C-77C7B0402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9627" y="1509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62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302C8-5A1F-EE21-BC4B-EA93F27AF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AC8B-5913-B144-B6A7-D936191E5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94931"/>
            <a:ext cx="10923935" cy="112776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5400" dirty="0">
                <a:latin typeface="Aptos"/>
              </a:rPr>
              <a:t>Scenario - Murder Mystery</a:t>
            </a:r>
            <a:endParaRPr lang="en-US" sz="5400" dirty="0"/>
          </a:p>
          <a:p>
            <a:endParaRPr lang="en-US" sz="5400" dirty="0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E3E77-711B-2B99-1338-B68B2CDA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818" y="1269409"/>
            <a:ext cx="5603950" cy="52848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A noble guest collapses during a royal banquet.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ea typeface="+mn-lt"/>
                <a:cs typeface="+mn-lt"/>
              </a:rPr>
              <a:t>Lord Alaric is seated closest, drawing immediate suspicion.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ea typeface="+mn-lt"/>
                <a:cs typeface="+mn-lt"/>
              </a:rPr>
              <a:t>Three characters—each with different memories, goals, and knowledge—must react to the crisis.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Alaric: proud, manipulative noble (goal: deflect blame)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Elena: blunt mercenary (goal: protect others)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Cassian: secretive scholar (goal: expose the truth)</a:t>
            </a:r>
            <a:endParaRPr lang="en-US" sz="18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This scenario explores moral tension, loyalty, and how memory influences high-stakes decisions.</a:t>
            </a:r>
            <a:r>
              <a:rPr lang="en-US" dirty="0">
                <a:ea typeface="+mn-lt"/>
                <a:cs typeface="+mn-lt"/>
              </a:rPr>
              <a:t> 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8FF371-8F5B-B8A6-6BB9-59613C1DD355}"/>
              </a:ext>
            </a:extLst>
          </p:cNvPr>
          <p:cNvGraphicFramePr>
            <a:graphicFrameLocks noGrp="1"/>
          </p:cNvGraphicFramePr>
          <p:nvPr/>
        </p:nvGraphicFramePr>
        <p:xfrm>
          <a:off x="1362808" y="4088422"/>
          <a:ext cx="3737785" cy="24694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5680">
                  <a:extLst>
                    <a:ext uri="{9D8B030D-6E8A-4147-A177-3AD203B41FA5}">
                      <a16:colId xmlns:a16="http://schemas.microsoft.com/office/drawing/2014/main" val="2820217033"/>
                    </a:ext>
                  </a:extLst>
                </a:gridCol>
                <a:gridCol w="1482105">
                  <a:extLst>
                    <a:ext uri="{9D8B030D-6E8A-4147-A177-3AD203B41FA5}">
                      <a16:colId xmlns:a16="http://schemas.microsoft.com/office/drawing/2014/main" val="3898650245"/>
                    </a:ext>
                  </a:extLst>
                </a:gridCol>
              </a:tblGrid>
              <a:tr h="3663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Coherence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823223"/>
                  </a:ext>
                </a:extLst>
              </a:tr>
              <a:tr h="337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Reactivity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597588"/>
                  </a:ext>
                </a:extLst>
              </a:tr>
              <a:tr h="337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Memory Utilization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862098"/>
                  </a:ext>
                </a:extLst>
              </a:tr>
              <a:tr h="5912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Dialogue Diversity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(0.594, 0.909)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961085"/>
                  </a:ext>
                </a:extLst>
              </a:tr>
              <a:tr h="337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Average Latency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0.412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301085"/>
                  </a:ext>
                </a:extLst>
              </a:tr>
              <a:tr h="337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RAG 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0.079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13725"/>
                  </a:ext>
                </a:extLst>
              </a:tr>
            </a:tbl>
          </a:graphicData>
        </a:graphic>
      </p:graphicFrame>
      <p:pic>
        <p:nvPicPr>
          <p:cNvPr id="4" name="Picture 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F16B7FD7-BB20-C85A-B909-374BE8B17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286" y="1419804"/>
            <a:ext cx="5474370" cy="1096107"/>
          </a:xfrm>
          <a:prstGeom prst="rect">
            <a:avLst/>
          </a:prstGeom>
        </p:spPr>
      </p:pic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31C2BF71-D3F1-FB12-AD97-527E06EC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781" y="2704239"/>
            <a:ext cx="5484063" cy="989598"/>
          </a:xfrm>
          <a:prstGeom prst="rect">
            <a:avLst/>
          </a:prstGeom>
        </p:spPr>
      </p:pic>
      <p:pic>
        <p:nvPicPr>
          <p:cNvPr id="11" name="Graphic 10" descr="Clapper board with solid fill">
            <a:extLst>
              <a:ext uri="{FF2B5EF4-FFF2-40B4-BE49-F238E27FC236}">
                <a16:creationId xmlns:a16="http://schemas.microsoft.com/office/drawing/2014/main" id="{B9196307-98F5-B70B-E06C-6A935FAD4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9627" y="1509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2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CBE2E-9994-DFBD-F1DF-03113AA4D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79E3-728E-7C3E-A1D1-933560026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94931"/>
            <a:ext cx="10923935" cy="112776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5400" dirty="0">
                <a:latin typeface="Aptos"/>
              </a:rPr>
              <a:t>Scenario - Murder Mystery</a:t>
            </a:r>
            <a:endParaRPr lang="en-US" sz="5400" dirty="0"/>
          </a:p>
          <a:p>
            <a:endParaRPr lang="en-US" sz="5400" dirty="0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37650-03D5-D80F-D3ED-BD19F0C7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818" y="1269409"/>
            <a:ext cx="5603950" cy="52848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A noble guest collapses during a royal banquet.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ea typeface="+mn-lt"/>
                <a:cs typeface="+mn-lt"/>
              </a:rPr>
              <a:t>Lord Alaric is seated closest, drawing immediate suspicion.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ea typeface="+mn-lt"/>
                <a:cs typeface="+mn-lt"/>
              </a:rPr>
              <a:t>Three characters—each with different memories, goals, and knowledge—must react to the crisis.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Alaric: proud, manipulative noble (goal: deflect blame)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Elena: blunt mercenary (goal: protect others)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Cassian: secretive scholar (goal: expose the truth)</a:t>
            </a:r>
            <a:endParaRPr lang="en-US" sz="18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This scenario explores moral tension, loyalty, and how memory influences high-stakes decisions.</a:t>
            </a:r>
            <a:r>
              <a:rPr lang="en-US" dirty="0">
                <a:ea typeface="+mn-lt"/>
                <a:cs typeface="+mn-lt"/>
              </a:rPr>
              <a:t> 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A3B374-A5AF-94D5-03C5-DABAF20FF3A9}"/>
              </a:ext>
            </a:extLst>
          </p:cNvPr>
          <p:cNvGraphicFramePr>
            <a:graphicFrameLocks noGrp="1"/>
          </p:cNvGraphicFramePr>
          <p:nvPr/>
        </p:nvGraphicFramePr>
        <p:xfrm>
          <a:off x="1362808" y="4088422"/>
          <a:ext cx="3737785" cy="24694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5680">
                  <a:extLst>
                    <a:ext uri="{9D8B030D-6E8A-4147-A177-3AD203B41FA5}">
                      <a16:colId xmlns:a16="http://schemas.microsoft.com/office/drawing/2014/main" val="2820217033"/>
                    </a:ext>
                  </a:extLst>
                </a:gridCol>
                <a:gridCol w="1482105">
                  <a:extLst>
                    <a:ext uri="{9D8B030D-6E8A-4147-A177-3AD203B41FA5}">
                      <a16:colId xmlns:a16="http://schemas.microsoft.com/office/drawing/2014/main" val="3898650245"/>
                    </a:ext>
                  </a:extLst>
                </a:gridCol>
              </a:tblGrid>
              <a:tr h="3663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Coherence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823223"/>
                  </a:ext>
                </a:extLst>
              </a:tr>
              <a:tr h="337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Reactivity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597588"/>
                  </a:ext>
                </a:extLst>
              </a:tr>
              <a:tr h="337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Memory Utilization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862098"/>
                  </a:ext>
                </a:extLst>
              </a:tr>
              <a:tr h="5912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Dialogue Diversity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(0.594, 0.909)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961085"/>
                  </a:ext>
                </a:extLst>
              </a:tr>
              <a:tr h="337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Average Latency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0.412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301085"/>
                  </a:ext>
                </a:extLst>
              </a:tr>
              <a:tr h="337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RAG 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0.079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13725"/>
                  </a:ext>
                </a:extLst>
              </a:tr>
            </a:tbl>
          </a:graphicData>
        </a:graphic>
      </p:graphicFrame>
      <p:pic>
        <p:nvPicPr>
          <p:cNvPr id="4" name="Picture 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C88DD572-2879-106B-FC73-0FEEC5B4A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286" y="1419804"/>
            <a:ext cx="5474370" cy="1096107"/>
          </a:xfrm>
          <a:prstGeom prst="rect">
            <a:avLst/>
          </a:prstGeom>
        </p:spPr>
      </p:pic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BF7AF691-7C64-FA26-10CB-55F1FA3C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781" y="2704239"/>
            <a:ext cx="5484063" cy="989598"/>
          </a:xfrm>
          <a:prstGeom prst="rect">
            <a:avLst/>
          </a:prstGeom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E661B9E-7FA4-624C-48D7-B615B0862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518" y="3935168"/>
            <a:ext cx="5482558" cy="856414"/>
          </a:xfrm>
          <a:prstGeom prst="rect">
            <a:avLst/>
          </a:prstGeom>
        </p:spPr>
      </p:pic>
      <p:pic>
        <p:nvPicPr>
          <p:cNvPr id="11" name="Graphic 10" descr="Clapper board with solid fill">
            <a:extLst>
              <a:ext uri="{FF2B5EF4-FFF2-40B4-BE49-F238E27FC236}">
                <a16:creationId xmlns:a16="http://schemas.microsoft.com/office/drawing/2014/main" id="{2C234E3B-7E57-4516-38A0-B38DF5BFC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9627" y="1509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36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90BCA-ECF2-7D0B-7D22-1637E54CE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C2B7-E7C5-687E-F717-E9E7E9CF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94931"/>
            <a:ext cx="10923935" cy="112776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5400" dirty="0">
                <a:latin typeface="Aptos"/>
              </a:rPr>
              <a:t>Scenario - Murder Mystery</a:t>
            </a:r>
            <a:endParaRPr lang="en-US" sz="5400" dirty="0"/>
          </a:p>
          <a:p>
            <a:endParaRPr lang="en-US" sz="5400" dirty="0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5A8E1-D11A-7994-8C0E-DF7DF5F45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818" y="1269409"/>
            <a:ext cx="5603950" cy="52848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A noble guest collapses during a royal banquet.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ea typeface="+mn-lt"/>
                <a:cs typeface="+mn-lt"/>
              </a:rPr>
              <a:t>Lord Alaric is seated closest, drawing immediate suspicion.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ea typeface="+mn-lt"/>
                <a:cs typeface="+mn-lt"/>
              </a:rPr>
              <a:t>Three characters—each with different memories, goals, and knowledge—must react to the crisis.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Alaric: proud, manipulative noble (goal: deflect blame)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Elena: blunt mercenary (goal: protect others)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Cassian: secretive scholar (goal: expose the truth)</a:t>
            </a:r>
            <a:endParaRPr lang="en-US" sz="18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This scenario explores moral tension, loyalty, and how memory influences high-stakes decisions.</a:t>
            </a:r>
            <a:r>
              <a:rPr lang="en-US" dirty="0">
                <a:ea typeface="+mn-lt"/>
                <a:cs typeface="+mn-lt"/>
              </a:rPr>
              <a:t> 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B0462D-4D36-9402-739A-712A42BF883F}"/>
              </a:ext>
            </a:extLst>
          </p:cNvPr>
          <p:cNvGraphicFramePr>
            <a:graphicFrameLocks noGrp="1"/>
          </p:cNvGraphicFramePr>
          <p:nvPr/>
        </p:nvGraphicFramePr>
        <p:xfrm>
          <a:off x="1362808" y="4088422"/>
          <a:ext cx="3737785" cy="24694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5680">
                  <a:extLst>
                    <a:ext uri="{9D8B030D-6E8A-4147-A177-3AD203B41FA5}">
                      <a16:colId xmlns:a16="http://schemas.microsoft.com/office/drawing/2014/main" val="2820217033"/>
                    </a:ext>
                  </a:extLst>
                </a:gridCol>
                <a:gridCol w="1482105">
                  <a:extLst>
                    <a:ext uri="{9D8B030D-6E8A-4147-A177-3AD203B41FA5}">
                      <a16:colId xmlns:a16="http://schemas.microsoft.com/office/drawing/2014/main" val="3898650245"/>
                    </a:ext>
                  </a:extLst>
                </a:gridCol>
              </a:tblGrid>
              <a:tr h="3663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Coherence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823223"/>
                  </a:ext>
                </a:extLst>
              </a:tr>
              <a:tr h="337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Reactivity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597588"/>
                  </a:ext>
                </a:extLst>
              </a:tr>
              <a:tr h="337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Memory Utilization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862098"/>
                  </a:ext>
                </a:extLst>
              </a:tr>
              <a:tr h="5912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Dialogue Diversity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(0.594, 0.909)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961085"/>
                  </a:ext>
                </a:extLst>
              </a:tr>
              <a:tr h="337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Average Latency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0.412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301085"/>
                  </a:ext>
                </a:extLst>
              </a:tr>
              <a:tr h="337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RAG 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 Light"/>
                        </a:rPr>
                        <a:t>0.079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13725"/>
                  </a:ext>
                </a:extLst>
              </a:tr>
            </a:tbl>
          </a:graphicData>
        </a:graphic>
      </p:graphicFrame>
      <p:pic>
        <p:nvPicPr>
          <p:cNvPr id="4" name="Picture 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D289A94-6AD9-1703-F306-A91AFB4E4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286" y="1419804"/>
            <a:ext cx="5474370" cy="1096107"/>
          </a:xfrm>
          <a:prstGeom prst="rect">
            <a:avLst/>
          </a:prstGeom>
        </p:spPr>
      </p:pic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1DEB805B-A960-4F90-51E9-AE8347DC4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781" y="2704239"/>
            <a:ext cx="5484063" cy="989598"/>
          </a:xfrm>
          <a:prstGeom prst="rect">
            <a:avLst/>
          </a:prstGeom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2CF7CE1-BED3-AD87-3871-756D6ABF5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518" y="3935168"/>
            <a:ext cx="5482558" cy="856414"/>
          </a:xfrm>
          <a:prstGeom prst="rect">
            <a:avLst/>
          </a:prstGeom>
        </p:spPr>
      </p:pic>
      <p:pic>
        <p:nvPicPr>
          <p:cNvPr id="9" name="Picture 8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83CEB4E8-7FE6-D490-B505-B70679C89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624" y="5012072"/>
            <a:ext cx="5487069" cy="1419225"/>
          </a:xfrm>
          <a:prstGeom prst="rect">
            <a:avLst/>
          </a:prstGeom>
        </p:spPr>
      </p:pic>
      <p:pic>
        <p:nvPicPr>
          <p:cNvPr id="11" name="Graphic 10" descr="Clapper board with solid fill">
            <a:extLst>
              <a:ext uri="{FF2B5EF4-FFF2-40B4-BE49-F238E27FC236}">
                <a16:creationId xmlns:a16="http://schemas.microsoft.com/office/drawing/2014/main" id="{0B2C3FDD-A663-65AA-A13D-DDFD070E2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9627" y="1509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49474"/>
      </p:ext>
    </p:extLst>
  </p:cSld>
  <p:clrMapOvr>
    <a:masterClrMapping/>
  </p:clrMapOvr>
</p:sld>
</file>

<file path=ppt/theme/theme1.xml><?xml version="1.0" encoding="utf-8"?>
<a:theme xmlns:a="http://schemas.openxmlformats.org/drawingml/2006/main" name="BoldUnderlinesKeynote">
  <a:themeElements>
    <a:clrScheme name="NB - Keynote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003A41"/>
      </a:accent1>
      <a:accent2>
        <a:srgbClr val="ECEBE3"/>
      </a:accent2>
      <a:accent3>
        <a:srgbClr val="400023"/>
      </a:accent3>
      <a:accent4>
        <a:srgbClr val="68989E"/>
      </a:accent4>
      <a:accent5>
        <a:srgbClr val="BFB360"/>
      </a:accent5>
      <a:accent6>
        <a:srgbClr val="BF6093"/>
      </a:accent6>
      <a:hlink>
        <a:srgbClr val="169C9A"/>
      </a:hlink>
      <a:folHlink>
        <a:srgbClr val="E15C3D"/>
      </a:folHlink>
    </a:clrScheme>
    <a:fontScheme name="Custom 9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underlines_Keynote Presentation_win32_SD_V6" id="{2E4BD6BE-EDBA-4874-AB9D-636E4FC122AE}" vid="{8D72B77C-6D88-44A2-BA2D-A253103BF7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230e9df3-be65-4c73-a93b-d1236ebd677e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236</Words>
  <Application>Microsoft Office PowerPoint</Application>
  <PresentationFormat>Widescreen</PresentationFormat>
  <Paragraphs>37</Paragraphs>
  <Slides>14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BoldUnderlinesKeynote</vt:lpstr>
      <vt:lpstr>Generative AI – Generation of Procedural Stories and/or for Computer Games Using Prompts</vt:lpstr>
      <vt:lpstr>Application Idea</vt:lpstr>
      <vt:lpstr>Technologies &amp; Architecture</vt:lpstr>
      <vt:lpstr>Contributions &amp; Highlights </vt:lpstr>
      <vt:lpstr>Difficulties Encountered</vt:lpstr>
      <vt:lpstr>Scenario - Murder Mystery </vt:lpstr>
      <vt:lpstr>Scenario - Murder Mystery </vt:lpstr>
      <vt:lpstr>Scenario - Murder Mystery </vt:lpstr>
      <vt:lpstr>Scenario - Murder Mystery </vt:lpstr>
      <vt:lpstr>Scenario - Moral Ambiguity </vt:lpstr>
      <vt:lpstr>Scenario - Moral Ambiguity </vt:lpstr>
      <vt:lpstr>Scenario - Moral Ambiguity </vt:lpstr>
      <vt:lpstr>Scenario - Moral Ambiguity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843</cp:revision>
  <dcterms:created xsi:type="dcterms:W3CDTF">2025-06-28T14:02:19Z</dcterms:created>
  <dcterms:modified xsi:type="dcterms:W3CDTF">2025-06-30T03:39:31Z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